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9"/>
  </p:notesMasterIdLst>
  <p:sldIdLst>
    <p:sldId id="257" r:id="rId2"/>
    <p:sldId id="588" r:id="rId3"/>
    <p:sldId id="591" r:id="rId4"/>
    <p:sldId id="592" r:id="rId5"/>
    <p:sldId id="314" r:id="rId6"/>
    <p:sldId id="611" r:id="rId7"/>
    <p:sldId id="353" r:id="rId8"/>
    <p:sldId id="590" r:id="rId9"/>
    <p:sldId id="598" r:id="rId10"/>
    <p:sldId id="602" r:id="rId11"/>
    <p:sldId id="599" r:id="rId12"/>
    <p:sldId id="607" r:id="rId13"/>
    <p:sldId id="608" r:id="rId14"/>
    <p:sldId id="609" r:id="rId15"/>
    <p:sldId id="594" r:id="rId16"/>
    <p:sldId id="263" r:id="rId17"/>
    <p:sldId id="59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3229"/>
    <a:srgbClr val="2D2720"/>
    <a:srgbClr val="6358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07ECA3-EF48-429A-9F81-C7E0127AAA70}" v="2118" dt="2019-05-02T18:00:24.5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C3AB2A-8A19-46C7-BCD7-F89350A01446}" type="datetimeFigureOut">
              <a:rPr lang="fr-FR" smtClean="0"/>
              <a:t>02/05/2019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D9830-5809-4A2F-A0C3-DB10D4338E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1456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221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</a:t>
            </a:r>
            <a:r>
              <a:rPr lang="en-US" sz="1200" dirty="0" err="1">
                <a:solidFill>
                  <a:prstClr val="black"/>
                </a:solidFill>
              </a:rPr>
              <a:t>Showeet.com</a:t>
            </a:r>
            <a:r>
              <a:rPr lang="en-US" sz="1200" dirty="0">
                <a:solidFill>
                  <a:prstClr val="black"/>
                </a:solidFill>
              </a:rPr>
              <a:t>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88CA5-1C14-404B-A3C5-7F12496F3F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34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</a:t>
            </a:r>
            <a:r>
              <a:rPr lang="en-US" sz="1200" dirty="0" err="1">
                <a:solidFill>
                  <a:prstClr val="black"/>
                </a:solidFill>
              </a:rPr>
              <a:t>Showeet.com</a:t>
            </a:r>
            <a:r>
              <a:rPr lang="en-US" sz="1200" dirty="0">
                <a:solidFill>
                  <a:prstClr val="black"/>
                </a:solidFill>
              </a:rPr>
              <a:t>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88CA5-1C14-404B-A3C5-7F12496F3F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17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noProof="1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88CA5-1C14-404B-A3C5-7F12496F3F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596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noProof="1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88CA5-1C14-404B-A3C5-7F12496F3F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91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39F9-C751-47D5-B890-99B56C03CA3E}" type="datetimeFigureOut">
              <a:rPr lang="fr-FR" smtClean="0"/>
              <a:t>02/05/2019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31147-A0DD-48CE-81AB-FD14BED31D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1756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39F9-C751-47D5-B890-99B56C03CA3E}" type="datetimeFigureOut">
              <a:rPr lang="fr-FR" smtClean="0"/>
              <a:t>02/05/2019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31147-A0DD-48CE-81AB-FD14BED31D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9410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39F9-C751-47D5-B890-99B56C03CA3E}" type="datetimeFigureOut">
              <a:rPr lang="fr-FR" smtClean="0"/>
              <a:t>02/05/2019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31147-A0DD-48CE-81AB-FD14BED31D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8959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0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66FFDF4-62E8-744D-A40D-DA5E6BCED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8666"/>
            <a:ext cx="10515600" cy="653256"/>
          </a:xfrm>
        </p:spPr>
        <p:txBody>
          <a:bodyPr lIns="0" rIns="0" anchor="b">
            <a:spAutoFit/>
          </a:bodyPr>
          <a:lstStyle>
            <a:lvl1pPr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1ECA973-FE80-9F4D-9510-1478F8A4B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3270"/>
            <a:ext cx="10515600" cy="4186236"/>
          </a:xfrm>
        </p:spPr>
        <p:txBody>
          <a:bodyPr lIns="0" tIns="91440" rIns="0">
            <a:normAutofit/>
          </a:bodyPr>
          <a:lstStyle>
            <a:lvl1pPr>
              <a:spcAft>
                <a:spcPts val="1350"/>
              </a:spcAft>
              <a:defRPr sz="2000">
                <a:solidFill>
                  <a:schemeClr val="bg1"/>
                </a:solidFill>
              </a:defRPr>
            </a:lvl1pPr>
            <a:lvl2pPr>
              <a:spcAft>
                <a:spcPts val="1350"/>
              </a:spcAft>
              <a:defRPr sz="1600">
                <a:solidFill>
                  <a:schemeClr val="bg1"/>
                </a:solidFill>
              </a:defRPr>
            </a:lvl2pPr>
            <a:lvl3pPr>
              <a:spcAft>
                <a:spcPts val="1350"/>
              </a:spcAft>
              <a:defRPr sz="1400">
                <a:solidFill>
                  <a:schemeClr val="bg1"/>
                </a:solidFill>
              </a:defRPr>
            </a:lvl3pPr>
            <a:lvl4pPr>
              <a:spcAft>
                <a:spcPts val="1350"/>
              </a:spcAft>
              <a:defRPr sz="1400">
                <a:solidFill>
                  <a:schemeClr val="bg1"/>
                </a:solidFill>
              </a:defRPr>
            </a:lvl4pPr>
            <a:lvl5pPr>
              <a:spcAft>
                <a:spcPts val="1350"/>
              </a:spcAft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E72A55A-36F9-5047-B05C-B8B73A557E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2" y="1269500"/>
            <a:ext cx="10515599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07585ABA-E851-4E38-AF0B-31BBDA03DE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2951" y="6246560"/>
            <a:ext cx="56261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en-US"/>
            </a:lvl1pPr>
          </a:lstStyle>
          <a:p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884273FB-D6E8-44DB-8AA3-2A69A6C92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01944" y="6246560"/>
            <a:ext cx="125185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lang="en-US" smtClean="0"/>
            </a:lvl1pPr>
          </a:lstStyle>
          <a:p>
            <a:fld id="{36D29CFC-AA43-0C42-AA12-EB6DCFE058B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8952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44684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0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07A8466-F4D8-F44A-928C-6E5931C14BD1}"/>
              </a:ext>
            </a:extLst>
          </p:cNvPr>
          <p:cNvSpPr/>
          <p:nvPr userDrawn="1"/>
        </p:nvSpPr>
        <p:spPr>
          <a:xfrm>
            <a:off x="257299" y="192024"/>
            <a:ext cx="11677403" cy="64739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67F40533-16B5-6249-9CF0-AE3A08C9C3F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36573" y="2"/>
            <a:ext cx="3918857" cy="4131129"/>
          </a:xfrm>
          <a:solidFill>
            <a:srgbClr val="00B0F0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3BF29C65-D5F2-214C-AB97-7D712220A4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7298" y="2726873"/>
            <a:ext cx="3661559" cy="4131129"/>
          </a:xfrm>
          <a:solidFill>
            <a:srgbClr val="00B0F0"/>
          </a:solidFill>
        </p:spPr>
        <p:txBody>
          <a:bodyPr/>
          <a:lstStyle/>
          <a:p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990C08E5-9077-3E4F-AF03-0EBAE78D326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73148" y="2726873"/>
            <a:ext cx="3918857" cy="3939104"/>
          </a:xfrm>
          <a:solidFill>
            <a:srgbClr val="00B0F0"/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BC1E067-365D-8A47-B9AB-09090971BE3C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488284" y="480905"/>
            <a:ext cx="3430571" cy="1924247"/>
          </a:xfrm>
        </p:spPr>
        <p:txBody>
          <a:bodyPr vert="horz" lIns="0" tIns="91440" rIns="0" bIns="45720" rtlCol="0">
            <a:noAutofit/>
          </a:bodyPr>
          <a:lstStyle>
            <a:lvl1pPr>
              <a:defRPr lang="en-US" sz="1800">
                <a:solidFill>
                  <a:schemeClr val="bg1"/>
                </a:solidFill>
              </a:defRPr>
            </a:lvl1pPr>
            <a:lvl2pPr>
              <a:defRPr lang="en-US" sz="1800">
                <a:solidFill>
                  <a:schemeClr val="bg1"/>
                </a:solidFill>
              </a:defRPr>
            </a:lvl2pPr>
            <a:lvl3pPr>
              <a:defRPr lang="en-US" sz="1800">
                <a:solidFill>
                  <a:schemeClr val="bg1"/>
                </a:solidFill>
              </a:defRPr>
            </a:lvl3pPr>
            <a:lvl4pPr>
              <a:defRPr lang="en-US" sz="1800">
                <a:solidFill>
                  <a:schemeClr val="bg1"/>
                </a:solidFill>
              </a:defRPr>
            </a:lvl4pPr>
            <a:lvl5pPr>
              <a:defRPr lang="en-US" sz="1800">
                <a:solidFill>
                  <a:schemeClr val="bg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Edit Master text styles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 dirty="0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 dirty="0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 dirty="0"/>
              <a:t>Fifth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1C2E0CF-CCFE-AA4F-9199-D8B500BE90A7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8277013" y="480905"/>
            <a:ext cx="3430571" cy="1924247"/>
          </a:xfrm>
        </p:spPr>
        <p:txBody>
          <a:bodyPr vert="horz" lIns="0" tIns="91440" rIns="0" bIns="45720" rtlCol="0">
            <a:noAutofit/>
          </a:bodyPr>
          <a:lstStyle>
            <a:lvl1pPr>
              <a:defRPr lang="en-US" sz="1800">
                <a:solidFill>
                  <a:schemeClr val="bg1"/>
                </a:solidFill>
              </a:defRPr>
            </a:lvl1pPr>
            <a:lvl2pPr>
              <a:defRPr lang="en-US" sz="1800">
                <a:solidFill>
                  <a:schemeClr val="bg1"/>
                </a:solidFill>
              </a:defRPr>
            </a:lvl2pPr>
            <a:lvl3pPr>
              <a:defRPr lang="en-US" sz="1800">
                <a:solidFill>
                  <a:schemeClr val="bg1"/>
                </a:solidFill>
              </a:defRPr>
            </a:lvl3pPr>
            <a:lvl4pPr>
              <a:defRPr lang="en-US" sz="1800">
                <a:solidFill>
                  <a:schemeClr val="bg1"/>
                </a:solidFill>
              </a:defRPr>
            </a:lvl4pPr>
            <a:lvl5pPr>
              <a:defRPr lang="en-US" sz="1800">
                <a:solidFill>
                  <a:schemeClr val="bg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Edit Master text styles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 dirty="0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 dirty="0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 dirty="0"/>
              <a:t>Fifth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940A76E-1DA2-464D-BA40-C0A818C2634F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4162214" y="4350776"/>
            <a:ext cx="3893215" cy="2033697"/>
          </a:xfrm>
        </p:spPr>
        <p:txBody>
          <a:bodyPr vert="horz" lIns="0" tIns="91440" rIns="0" bIns="45720" rtlCol="0">
            <a:normAutofit/>
          </a:bodyPr>
          <a:lstStyle>
            <a:lvl1pPr>
              <a:defRPr lang="en-US" sz="1800">
                <a:solidFill>
                  <a:schemeClr val="bg1"/>
                </a:solidFill>
              </a:defRPr>
            </a:lvl1pPr>
            <a:lvl2pPr>
              <a:defRPr lang="en-US" sz="1800">
                <a:solidFill>
                  <a:schemeClr val="bg1"/>
                </a:solidFill>
              </a:defRPr>
            </a:lvl2pPr>
            <a:lvl3pPr>
              <a:defRPr lang="en-US" sz="1800">
                <a:solidFill>
                  <a:schemeClr val="bg1"/>
                </a:solidFill>
              </a:defRPr>
            </a:lvl3pPr>
            <a:lvl4pPr>
              <a:defRPr lang="en-US" sz="1800">
                <a:solidFill>
                  <a:schemeClr val="bg1"/>
                </a:solidFill>
              </a:defRPr>
            </a:lvl4pPr>
            <a:lvl5pPr>
              <a:defRPr lang="en-US" sz="1800">
                <a:solidFill>
                  <a:schemeClr val="bg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Edit Master text styles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 dirty="0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 dirty="0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9846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0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D5A1F57-1935-3C48-B6EC-5E9F8355DF32}"/>
              </a:ext>
            </a:extLst>
          </p:cNvPr>
          <p:cNvSpPr/>
          <p:nvPr userDrawn="1"/>
        </p:nvSpPr>
        <p:spPr>
          <a:xfrm>
            <a:off x="257299" y="192024"/>
            <a:ext cx="11677403" cy="6473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FCA270C6-6738-5B43-9F36-B61D4EE653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44267" y="1990727"/>
            <a:ext cx="5147733" cy="4867275"/>
          </a:xfrm>
          <a:solidFill>
            <a:srgbClr val="00B0F0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DB981BA-BA05-0544-B485-96C156F36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8666"/>
            <a:ext cx="10515600" cy="653256"/>
          </a:xfrm>
        </p:spPr>
        <p:txBody>
          <a:bodyPr lIns="0" rIns="0" anchor="b">
            <a:spAutoFit/>
          </a:bodyPr>
          <a:lstStyle>
            <a:lvl1pPr>
              <a:defRPr sz="40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661B08B-26D1-F74F-90B9-1AA2EDFA45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2" y="1269500"/>
            <a:ext cx="10515599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B0713DA-8360-4F45-B224-542E8D698A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03271"/>
            <a:ext cx="6019800" cy="4186237"/>
          </a:xfrm>
        </p:spPr>
        <p:txBody>
          <a:bodyPr vert="horz" lIns="0" tIns="91440" rIns="0" bIns="45720" rtlCol="0">
            <a:normAutofit/>
          </a:bodyPr>
          <a:lstStyle>
            <a:lvl1pPr>
              <a:defRPr lang="en-US">
                <a:solidFill>
                  <a:schemeClr val="tx1"/>
                </a:solidFill>
              </a:defRPr>
            </a:lvl1pPr>
            <a:lvl2pPr>
              <a:defRPr lang="en-US">
                <a:solidFill>
                  <a:schemeClr val="tx1"/>
                </a:solidFill>
              </a:defRPr>
            </a:lvl2pPr>
            <a:lvl3pPr>
              <a:defRPr lang="en-US">
                <a:solidFill>
                  <a:schemeClr val="tx1"/>
                </a:solidFill>
              </a:defRPr>
            </a:lvl3pPr>
            <a:lvl4pPr>
              <a:defRPr lang="en-US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/>
              <a:t>Edit Master text styles</a:t>
            </a:r>
          </a:p>
          <a:p>
            <a:pPr lvl="1">
              <a:spcBef>
                <a:spcPts val="0"/>
              </a:spcBef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/>
              <a:t>Fifth level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4EADE06-C65F-4D03-806D-E3D5C9CF2A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00301" y="6246560"/>
            <a:ext cx="44577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en-US"/>
            </a:lvl1pPr>
          </a:lstStyle>
          <a:p>
            <a:pPr algn="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9A8695-C555-4321-89FF-BDABAE79A746}"/>
              </a:ext>
            </a:extLst>
          </p:cNvPr>
          <p:cNvSpPr/>
          <p:nvPr userDrawn="1"/>
        </p:nvSpPr>
        <p:spPr>
          <a:xfrm>
            <a:off x="0" y="1872854"/>
            <a:ext cx="3574472" cy="1178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1"/>
          </a:p>
        </p:txBody>
      </p:sp>
    </p:spTree>
    <p:extLst>
      <p:ext uri="{BB962C8B-B14F-4D97-AF65-F5344CB8AC3E}">
        <p14:creationId xmlns:p14="http://schemas.microsoft.com/office/powerpoint/2010/main" val="3392646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39F9-C751-47D5-B890-99B56C03CA3E}" type="datetimeFigureOut">
              <a:rPr lang="fr-FR" smtClean="0"/>
              <a:t>02/05/2019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31147-A0DD-48CE-81AB-FD14BED31D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4505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39F9-C751-47D5-B890-99B56C03CA3E}" type="datetimeFigureOut">
              <a:rPr lang="fr-FR" smtClean="0"/>
              <a:t>02/05/2019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31147-A0DD-48CE-81AB-FD14BED31D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5755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39F9-C751-47D5-B890-99B56C03CA3E}" type="datetimeFigureOut">
              <a:rPr lang="fr-FR" smtClean="0"/>
              <a:t>02/05/2019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31147-A0DD-48CE-81AB-FD14BED31D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5083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39F9-C751-47D5-B890-99B56C03CA3E}" type="datetimeFigureOut">
              <a:rPr lang="fr-FR" smtClean="0"/>
              <a:t>02/05/2019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31147-A0DD-48CE-81AB-FD14BED31D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2921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39F9-C751-47D5-B890-99B56C03CA3E}" type="datetimeFigureOut">
              <a:rPr lang="fr-FR" smtClean="0"/>
              <a:t>02/05/2019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31147-A0DD-48CE-81AB-FD14BED31D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5987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39F9-C751-47D5-B890-99B56C03CA3E}" type="datetimeFigureOut">
              <a:rPr lang="fr-FR" smtClean="0"/>
              <a:t>02/05/2019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31147-A0DD-48CE-81AB-FD14BED31D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6299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39F9-C751-47D5-B890-99B56C03CA3E}" type="datetimeFigureOut">
              <a:rPr lang="fr-FR" smtClean="0"/>
              <a:t>02/05/2019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31147-A0DD-48CE-81AB-FD14BED31D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12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39F9-C751-47D5-B890-99B56C03CA3E}" type="datetimeFigureOut">
              <a:rPr lang="fr-FR" smtClean="0"/>
              <a:t>02/05/2019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31147-A0DD-48CE-81AB-FD14BED31D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4052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139F9-C751-47D5-B890-99B56C03CA3E}" type="datetimeFigureOut">
              <a:rPr lang="fr-FR" smtClean="0"/>
              <a:t>02/05/2019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31147-A0DD-48CE-81AB-FD14BED31D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8422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tags" Target="../tags/tag39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9" Type="http://schemas.openxmlformats.org/officeDocument/2006/relationships/tags" Target="../tags/tag29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66" Type="http://schemas.openxmlformats.org/officeDocument/2006/relationships/tags" Target="../tags/tag66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61" Type="http://schemas.openxmlformats.org/officeDocument/2006/relationships/tags" Target="../tags/tag61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73" Type="http://schemas.openxmlformats.org/officeDocument/2006/relationships/image" Target="../media/image5.jpe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56" Type="http://schemas.openxmlformats.org/officeDocument/2006/relationships/tags" Target="../tags/tag56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slideLayout" Target="../slideLayouts/slideLayout12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tags" Target="../tags/tag59.xml"/><Relationship Id="rId67" Type="http://schemas.openxmlformats.org/officeDocument/2006/relationships/tags" Target="../tags/tag67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70" Type="http://schemas.openxmlformats.org/officeDocument/2006/relationships/tags" Target="../tags/tag70.xml"/><Relationship Id="rId1" Type="http://schemas.openxmlformats.org/officeDocument/2006/relationships/tags" Target="../tags/tag1.xml"/><Relationship Id="rId6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g"/><Relationship Id="rId7" Type="http://schemas.microsoft.com/office/2007/relationships/hdphoto" Target="../media/hdphoto3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Relationship Id="rId9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ciel, extérieur, crépuscule, eau&#10;&#10;Description générée automatiquement">
            <a:extLst>
              <a:ext uri="{FF2B5EF4-FFF2-40B4-BE49-F238E27FC236}">
                <a16:creationId xmlns:a16="http://schemas.microsoft.com/office/drawing/2014/main" id="{DDE10582-6F3E-4E39-B9E2-31985B30B7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83" b="138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B6B39D0-D6A0-4439-875B-DF7797C095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3F5189-1043-4074-86E7-F68CD0525388}"/>
              </a:ext>
            </a:extLst>
          </p:cNvPr>
          <p:cNvSpPr/>
          <p:nvPr/>
        </p:nvSpPr>
        <p:spPr>
          <a:xfrm>
            <a:off x="-2" y="2466974"/>
            <a:ext cx="12192000" cy="1924050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E0CFF4D-B853-4A2C-B4DD-9C8E39CB2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8060" y="3505197"/>
            <a:ext cx="5095875" cy="885827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Serrure connectée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369B56-6166-474C-89C5-C6607D4619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BD4D8518-1058-44C1-8638-16A8696DC186}"/>
              </a:ext>
            </a:extLst>
          </p:cNvPr>
          <p:cNvSpPr txBox="1">
            <a:spLocks/>
          </p:cNvSpPr>
          <p:nvPr/>
        </p:nvSpPr>
        <p:spPr>
          <a:xfrm>
            <a:off x="2945602" y="2676520"/>
            <a:ext cx="6300790" cy="885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5400" dirty="0">
                <a:solidFill>
                  <a:schemeClr val="bg1"/>
                </a:solidFill>
                <a:latin typeface="Bebas Neue" panose="020B0606020202050201" pitchFamily="34" charset="0"/>
              </a:rPr>
              <a:t>COMMUNICATION SANS Fil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ACBDD735-5302-4F74-A04C-BF1D7E35A7A6}"/>
              </a:ext>
            </a:extLst>
          </p:cNvPr>
          <p:cNvSpPr txBox="1">
            <a:spLocks/>
          </p:cNvSpPr>
          <p:nvPr/>
        </p:nvSpPr>
        <p:spPr>
          <a:xfrm>
            <a:off x="-57153" y="38100"/>
            <a:ext cx="1565441" cy="438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000" dirty="0">
                <a:solidFill>
                  <a:schemeClr val="bg1"/>
                </a:solidFill>
                <a:latin typeface="Bebas Neue" panose="020B0606020202050201" pitchFamily="34" charset="0"/>
              </a:rPr>
              <a:t>Projet final </a:t>
            </a:r>
          </a:p>
        </p:txBody>
      </p:sp>
      <p:sp>
        <p:nvSpPr>
          <p:cNvPr id="13" name="Date Placeholder 17">
            <a:extLst>
              <a:ext uri="{FF2B5EF4-FFF2-40B4-BE49-F238E27FC236}">
                <a16:creationId xmlns:a16="http://schemas.microsoft.com/office/drawing/2014/main" id="{1DB25FFF-5CF7-46FA-A31E-B960DBEE2505}"/>
              </a:ext>
            </a:extLst>
          </p:cNvPr>
          <p:cNvSpPr txBox="1">
            <a:spLocks/>
          </p:cNvSpPr>
          <p:nvPr/>
        </p:nvSpPr>
        <p:spPr>
          <a:xfrm>
            <a:off x="9246392" y="6344826"/>
            <a:ext cx="2906075" cy="513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BENALLAL - BENKHIRA</a:t>
            </a:r>
          </a:p>
        </p:txBody>
      </p:sp>
    </p:spTree>
    <p:extLst>
      <p:ext uri="{BB962C8B-B14F-4D97-AF65-F5344CB8AC3E}">
        <p14:creationId xmlns:p14="http://schemas.microsoft.com/office/powerpoint/2010/main" val="261302680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C2FB8B3-481E-40F8-AB2E-F464BAEFA1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C3BB49-87A7-4C0D-9C6A-D5E71686B7FD}"/>
              </a:ext>
            </a:extLst>
          </p:cNvPr>
          <p:cNvSpPr/>
          <p:nvPr/>
        </p:nvSpPr>
        <p:spPr>
          <a:xfrm>
            <a:off x="-16649" y="13802"/>
            <a:ext cx="12192000" cy="6858000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9D0BC5D-4DE0-4B04-BB07-A9A753C53BE8}"/>
              </a:ext>
            </a:extLst>
          </p:cNvPr>
          <p:cNvSpPr txBox="1"/>
          <p:nvPr/>
        </p:nvSpPr>
        <p:spPr>
          <a:xfrm>
            <a:off x="33338" y="325120"/>
            <a:ext cx="121253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solidFill>
                  <a:schemeClr val="bg1"/>
                </a:solidFill>
                <a:latin typeface="Bebas Neue" panose="020B0606020202050201" pitchFamily="34" charset="0"/>
              </a:rPr>
              <a:t>Programme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B732BD-1382-46FB-B254-E6B3B717024D}"/>
              </a:ext>
            </a:extLst>
          </p:cNvPr>
          <p:cNvSpPr/>
          <p:nvPr/>
        </p:nvSpPr>
        <p:spPr>
          <a:xfrm>
            <a:off x="-33318" y="6461064"/>
            <a:ext cx="1645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Bebas Neue" panose="020B0606020202050201" pitchFamily="34" charset="0"/>
              </a:rPr>
              <a:t>Serrure</a:t>
            </a:r>
            <a:r>
              <a:rPr lang="en-US" dirty="0">
                <a:solidFill>
                  <a:schemeClr val="bg1"/>
                </a:solidFill>
                <a:latin typeface="Bebas Neue" panose="020B0606020202050201" pitchFamily="34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connectée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1CFC47-C3B0-4EE3-BB9A-A41435FCE651}"/>
              </a:ext>
            </a:extLst>
          </p:cNvPr>
          <p:cNvSpPr/>
          <p:nvPr/>
        </p:nvSpPr>
        <p:spPr>
          <a:xfrm>
            <a:off x="10489929" y="6474866"/>
            <a:ext cx="1718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BENALLAL - BENKHIRA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A924AD-93FE-4DE5-B11A-71C321CBCA3F}"/>
              </a:ext>
            </a:extLst>
          </p:cNvPr>
          <p:cNvSpPr/>
          <p:nvPr/>
        </p:nvSpPr>
        <p:spPr>
          <a:xfrm>
            <a:off x="33338" y="1296605"/>
            <a:ext cx="2348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LECTEUR D’EMPREINTE DEGITAL</a:t>
            </a:r>
            <a:endParaRPr lang="fr-FR" dirty="0"/>
          </a:p>
        </p:txBody>
      </p:sp>
      <p:sp>
        <p:nvSpPr>
          <p:cNvPr id="11" name="Étoile : 5 branches 10">
            <a:extLst>
              <a:ext uri="{FF2B5EF4-FFF2-40B4-BE49-F238E27FC236}">
                <a16:creationId xmlns:a16="http://schemas.microsoft.com/office/drawing/2014/main" id="{9DDB04E5-FE47-41D6-8CFB-5433A9D25860}"/>
              </a:ext>
            </a:extLst>
          </p:cNvPr>
          <p:cNvSpPr/>
          <p:nvPr/>
        </p:nvSpPr>
        <p:spPr>
          <a:xfrm>
            <a:off x="5263314" y="2175757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Étoile : 5 branches 11">
            <a:extLst>
              <a:ext uri="{FF2B5EF4-FFF2-40B4-BE49-F238E27FC236}">
                <a16:creationId xmlns:a16="http://schemas.microsoft.com/office/drawing/2014/main" id="{DF33DF4E-6DAA-4D62-86FA-502F0B33C801}"/>
              </a:ext>
            </a:extLst>
          </p:cNvPr>
          <p:cNvSpPr/>
          <p:nvPr/>
        </p:nvSpPr>
        <p:spPr>
          <a:xfrm>
            <a:off x="5266627" y="5612463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Étoile : 5 branches 12">
            <a:extLst>
              <a:ext uri="{FF2B5EF4-FFF2-40B4-BE49-F238E27FC236}">
                <a16:creationId xmlns:a16="http://schemas.microsoft.com/office/drawing/2014/main" id="{6D9DBFFF-AD4B-488B-A998-2D4722CD5C0B}"/>
              </a:ext>
            </a:extLst>
          </p:cNvPr>
          <p:cNvSpPr/>
          <p:nvPr/>
        </p:nvSpPr>
        <p:spPr>
          <a:xfrm>
            <a:off x="5263314" y="3894110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85CA6A9-8866-4233-A7DB-2C650F763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56" y="4143757"/>
            <a:ext cx="3775454" cy="1326344"/>
          </a:xfrm>
          <a:prstGeom prst="rect">
            <a:avLst/>
          </a:prstGeom>
        </p:spPr>
      </p:pic>
      <p:pic>
        <p:nvPicPr>
          <p:cNvPr id="18" name="Image 17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F13AC897-730B-415E-A1B6-9D8418B2E0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" y="3495689"/>
            <a:ext cx="4327844" cy="296537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AEAD0B93-F613-4693-BF8F-B673E3DED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" y="1829370"/>
            <a:ext cx="4327844" cy="1520402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9AA6B6E9-BB60-46F3-BD09-2C3308CF2415}"/>
              </a:ext>
            </a:extLst>
          </p:cNvPr>
          <p:cNvSpPr txBox="1"/>
          <p:nvPr/>
        </p:nvSpPr>
        <p:spPr>
          <a:xfrm>
            <a:off x="5674936" y="2102177"/>
            <a:ext cx="5890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Insérer  les librairies.  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40E0541-F801-4AE5-BA66-500D5A3BD8F2}"/>
              </a:ext>
            </a:extLst>
          </p:cNvPr>
          <p:cNvSpPr txBox="1"/>
          <p:nvPr/>
        </p:nvSpPr>
        <p:spPr>
          <a:xfrm>
            <a:off x="5674936" y="3821565"/>
            <a:ext cx="5703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PROGRAMME PERMETTANT DE VERIFIER SI L’empreinte est celle de l’utilisateur.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95710C8-C122-4C33-86E1-BB5369D688E9}"/>
              </a:ext>
            </a:extLst>
          </p:cNvPr>
          <p:cNvSpPr txBox="1"/>
          <p:nvPr/>
        </p:nvSpPr>
        <p:spPr>
          <a:xfrm>
            <a:off x="5674936" y="5540953"/>
            <a:ext cx="5703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Insérer  les librairies si elle est bonne le verrou se tournera si elle est mauvaise un message d’erreur s’affichera.  </a:t>
            </a:r>
          </a:p>
        </p:txBody>
      </p:sp>
    </p:spTree>
    <p:extLst>
      <p:ext uri="{BB962C8B-B14F-4D97-AF65-F5344CB8AC3E}">
        <p14:creationId xmlns:p14="http://schemas.microsoft.com/office/powerpoint/2010/main" val="4194517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C2FB8B3-481E-40F8-AB2E-F464BAEFA1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C3BB49-87A7-4C0D-9C6A-D5E71686B7FD}"/>
              </a:ext>
            </a:extLst>
          </p:cNvPr>
          <p:cNvSpPr/>
          <p:nvPr/>
        </p:nvSpPr>
        <p:spPr>
          <a:xfrm>
            <a:off x="33338" y="-27604"/>
            <a:ext cx="12192000" cy="6858000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9D0BC5D-4DE0-4B04-BB07-A9A753C53BE8}"/>
              </a:ext>
            </a:extLst>
          </p:cNvPr>
          <p:cNvSpPr txBox="1"/>
          <p:nvPr/>
        </p:nvSpPr>
        <p:spPr>
          <a:xfrm>
            <a:off x="33338" y="325120"/>
            <a:ext cx="121253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solidFill>
                  <a:schemeClr val="bg1"/>
                </a:solidFill>
                <a:latin typeface="Bebas Neue" panose="020B0606020202050201" pitchFamily="34" charset="0"/>
              </a:rPr>
              <a:t>Programme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BE5670-90D4-4D37-B2C1-853DDDBD9114}"/>
              </a:ext>
            </a:extLst>
          </p:cNvPr>
          <p:cNvSpPr/>
          <p:nvPr/>
        </p:nvSpPr>
        <p:spPr>
          <a:xfrm>
            <a:off x="0" y="6461064"/>
            <a:ext cx="1645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Bebas Neue" panose="020B0606020202050201" pitchFamily="34" charset="0"/>
              </a:rPr>
              <a:t>Serrure</a:t>
            </a:r>
            <a:r>
              <a:rPr lang="en-US" dirty="0">
                <a:solidFill>
                  <a:schemeClr val="bg1"/>
                </a:solidFill>
                <a:latin typeface="Bebas Neue" panose="020B0606020202050201" pitchFamily="34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connectée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B7BFE-8D1D-4019-9A98-5FA011750F87}"/>
              </a:ext>
            </a:extLst>
          </p:cNvPr>
          <p:cNvSpPr/>
          <p:nvPr/>
        </p:nvSpPr>
        <p:spPr>
          <a:xfrm>
            <a:off x="10473240" y="6474866"/>
            <a:ext cx="1718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BENALLAL - BENKHIRA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D9E8EC-1F16-4649-8504-DBFFAAD8B6F8}"/>
              </a:ext>
            </a:extLst>
          </p:cNvPr>
          <p:cNvSpPr/>
          <p:nvPr/>
        </p:nvSpPr>
        <p:spPr>
          <a:xfrm>
            <a:off x="0" y="1481227"/>
            <a:ext cx="11977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SERVOMOTEUR</a:t>
            </a:r>
          </a:p>
          <a:p>
            <a:endParaRPr lang="fr-FR" dirty="0"/>
          </a:p>
        </p:txBody>
      </p:sp>
      <p:pic>
        <p:nvPicPr>
          <p:cNvPr id="9" name="Image 8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F709C6A6-E094-494E-AB57-5962EF4FF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48" y="2127558"/>
            <a:ext cx="5766806" cy="4283707"/>
          </a:xfrm>
          <a:prstGeom prst="rect">
            <a:avLst/>
          </a:prstGeom>
        </p:spPr>
      </p:pic>
      <p:sp>
        <p:nvSpPr>
          <p:cNvPr id="10" name="Étoile : 5 branches 9">
            <a:extLst>
              <a:ext uri="{FF2B5EF4-FFF2-40B4-BE49-F238E27FC236}">
                <a16:creationId xmlns:a16="http://schemas.microsoft.com/office/drawing/2014/main" id="{62528BDA-DB2B-432D-BFA5-9ABA18550B19}"/>
              </a:ext>
            </a:extLst>
          </p:cNvPr>
          <p:cNvSpPr/>
          <p:nvPr/>
        </p:nvSpPr>
        <p:spPr>
          <a:xfrm>
            <a:off x="6383226" y="2175757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Étoile : 5 branches 10">
            <a:extLst>
              <a:ext uri="{FF2B5EF4-FFF2-40B4-BE49-F238E27FC236}">
                <a16:creationId xmlns:a16="http://schemas.microsoft.com/office/drawing/2014/main" id="{30804D18-7CA2-48ED-8684-3B06882E55C1}"/>
              </a:ext>
            </a:extLst>
          </p:cNvPr>
          <p:cNvSpPr/>
          <p:nvPr/>
        </p:nvSpPr>
        <p:spPr>
          <a:xfrm>
            <a:off x="6383226" y="6037337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Étoile : 5 branches 11">
            <a:extLst>
              <a:ext uri="{FF2B5EF4-FFF2-40B4-BE49-F238E27FC236}">
                <a16:creationId xmlns:a16="http://schemas.microsoft.com/office/drawing/2014/main" id="{1212709E-7ACF-4A21-B053-CFC28B6CC50F}"/>
              </a:ext>
            </a:extLst>
          </p:cNvPr>
          <p:cNvSpPr/>
          <p:nvPr/>
        </p:nvSpPr>
        <p:spPr>
          <a:xfrm>
            <a:off x="6383226" y="4106547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4A271F2-A82D-4C1F-AB9A-9703A790D9EF}"/>
              </a:ext>
            </a:extLst>
          </p:cNvPr>
          <p:cNvSpPr txBox="1"/>
          <p:nvPr/>
        </p:nvSpPr>
        <p:spPr>
          <a:xfrm>
            <a:off x="7003949" y="2101819"/>
            <a:ext cx="5890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Insérer  les librairies. 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5223F65-98B9-482B-9003-FBFD6827EFD8}"/>
              </a:ext>
            </a:extLst>
          </p:cNvPr>
          <p:cNvSpPr txBox="1"/>
          <p:nvPr/>
        </p:nvSpPr>
        <p:spPr>
          <a:xfrm>
            <a:off x="6978549" y="3983009"/>
            <a:ext cx="4687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PROGRAMME PERMETTANT DE VERIFIER SI L’empreinte est celle de l’utilisateur.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215552B-6399-4F5D-ADE9-43FC4EA885EB}"/>
              </a:ext>
            </a:extLst>
          </p:cNvPr>
          <p:cNvSpPr txBox="1"/>
          <p:nvPr/>
        </p:nvSpPr>
        <p:spPr>
          <a:xfrm>
            <a:off x="6978549" y="5828535"/>
            <a:ext cx="5437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Insérer  les librairies: « si elle est bonne le verrou se tournera si elle est mauvaise un message d’erreur s’affichera ».</a:t>
            </a:r>
          </a:p>
        </p:txBody>
      </p:sp>
    </p:spTree>
    <p:extLst>
      <p:ext uri="{BB962C8B-B14F-4D97-AF65-F5344CB8AC3E}">
        <p14:creationId xmlns:p14="http://schemas.microsoft.com/office/powerpoint/2010/main" val="1193015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texte&#10;&#10;Description générée avec un niveau de confiance très élevé">
            <a:extLst>
              <a:ext uri="{FF2B5EF4-FFF2-40B4-BE49-F238E27FC236}">
                <a16:creationId xmlns:a16="http://schemas.microsoft.com/office/drawing/2014/main" id="{7719D0FF-81C2-4B57-B02C-08F1E1A12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49FEC8-60CB-44D8-99D0-D1EB78328A63}"/>
              </a:ext>
            </a:extLst>
          </p:cNvPr>
          <p:cNvSpPr/>
          <p:nvPr/>
        </p:nvSpPr>
        <p:spPr>
          <a:xfrm>
            <a:off x="33338" y="-27604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11D680A9-0A60-4A6E-AB8E-DA3404365D76}"/>
              </a:ext>
            </a:extLst>
          </p:cNvPr>
          <p:cNvSpPr txBox="1"/>
          <p:nvPr/>
        </p:nvSpPr>
        <p:spPr>
          <a:xfrm>
            <a:off x="33338" y="325120"/>
            <a:ext cx="121253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solidFill>
                  <a:schemeClr val="bg1"/>
                </a:solidFill>
                <a:latin typeface="Bebas Neue" panose="020B0606020202050201" pitchFamily="34" charset="0"/>
              </a:rPr>
              <a:t>Programme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42C3C38-1FF6-4AC8-8D1A-24A72729F2F5}"/>
              </a:ext>
            </a:extLst>
          </p:cNvPr>
          <p:cNvSpPr/>
          <p:nvPr/>
        </p:nvSpPr>
        <p:spPr>
          <a:xfrm>
            <a:off x="33338" y="6461064"/>
            <a:ext cx="1645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Bebas Neue" panose="020B0606020202050201" pitchFamily="34" charset="0"/>
              </a:rPr>
              <a:t>Serrure</a:t>
            </a:r>
            <a:r>
              <a:rPr lang="en-US" dirty="0">
                <a:solidFill>
                  <a:schemeClr val="bg1"/>
                </a:solidFill>
                <a:latin typeface="Bebas Neue" panose="020B0606020202050201" pitchFamily="34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connectée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0B8F602-ADD1-4F03-B5B4-70662FF51718}"/>
              </a:ext>
            </a:extLst>
          </p:cNvPr>
          <p:cNvSpPr/>
          <p:nvPr/>
        </p:nvSpPr>
        <p:spPr>
          <a:xfrm>
            <a:off x="10539916" y="6532880"/>
            <a:ext cx="1718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BENALLAL - BENKHIRA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6D1AF858-7FED-42E1-BDB7-5E9C52FAA387}"/>
              </a:ext>
            </a:extLst>
          </p:cNvPr>
          <p:cNvCxnSpPr>
            <a:cxnSpLocks/>
          </p:cNvCxnSpPr>
          <p:nvPr/>
        </p:nvCxnSpPr>
        <p:spPr>
          <a:xfrm flipH="1">
            <a:off x="331829" y="1296445"/>
            <a:ext cx="1152834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32A36DEA-15A8-4598-B07E-50830B60ECA0}"/>
              </a:ext>
            </a:extLst>
          </p:cNvPr>
          <p:cNvCxnSpPr>
            <a:cxnSpLocks/>
          </p:cNvCxnSpPr>
          <p:nvPr/>
        </p:nvCxnSpPr>
        <p:spPr>
          <a:xfrm flipH="1">
            <a:off x="298491" y="1281205"/>
            <a:ext cx="33338" cy="482749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age 39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66407F39-A5BC-4D8B-BF9F-4E29BDCDFF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45" y="1546285"/>
            <a:ext cx="3200564" cy="3556183"/>
          </a:xfrm>
          <a:prstGeom prst="rect">
            <a:avLst/>
          </a:prstGeom>
        </p:spPr>
      </p:pic>
      <p:pic>
        <p:nvPicPr>
          <p:cNvPr id="42" name="Image 41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B5145879-FA9E-4242-86C8-8306BAD7EE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200" y="1539728"/>
            <a:ext cx="3407446" cy="3569297"/>
          </a:xfrm>
          <a:prstGeom prst="rect">
            <a:avLst/>
          </a:prstGeom>
        </p:spPr>
      </p:pic>
      <p:pic>
        <p:nvPicPr>
          <p:cNvPr id="43" name="Image 42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03A7D93E-635E-41AD-8272-68F0DCFA34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690" y="1520454"/>
            <a:ext cx="3427753" cy="3607845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B8FEFA68-5801-497C-8A43-C757DC4FFBA3}"/>
              </a:ext>
            </a:extLst>
          </p:cNvPr>
          <p:cNvSpPr/>
          <p:nvPr/>
        </p:nvSpPr>
        <p:spPr>
          <a:xfrm>
            <a:off x="-14805" y="908426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Esp32(wifi)</a:t>
            </a:r>
            <a:endParaRPr lang="fr-FR" dirty="0"/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9B31ECB7-A40D-45DA-8DF7-DDEB7192BF7F}"/>
              </a:ext>
            </a:extLst>
          </p:cNvPr>
          <p:cNvCxnSpPr>
            <a:cxnSpLocks/>
          </p:cNvCxnSpPr>
          <p:nvPr/>
        </p:nvCxnSpPr>
        <p:spPr>
          <a:xfrm flipH="1">
            <a:off x="323114" y="5326419"/>
            <a:ext cx="1152834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587F14CC-3F9F-4EEC-A426-058CF4212F69}"/>
              </a:ext>
            </a:extLst>
          </p:cNvPr>
          <p:cNvCxnSpPr>
            <a:cxnSpLocks/>
          </p:cNvCxnSpPr>
          <p:nvPr/>
        </p:nvCxnSpPr>
        <p:spPr>
          <a:xfrm flipH="1">
            <a:off x="3960976" y="1277758"/>
            <a:ext cx="33338" cy="482749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5A055F81-FA1A-4459-BB02-86B1DBA5B625}"/>
              </a:ext>
            </a:extLst>
          </p:cNvPr>
          <p:cNvCxnSpPr>
            <a:cxnSpLocks/>
          </p:cNvCxnSpPr>
          <p:nvPr/>
        </p:nvCxnSpPr>
        <p:spPr>
          <a:xfrm flipH="1">
            <a:off x="7948866" y="1277758"/>
            <a:ext cx="33338" cy="482749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14369EBC-8430-46C2-B632-62F163B4C48F}"/>
              </a:ext>
            </a:extLst>
          </p:cNvPr>
          <p:cNvCxnSpPr>
            <a:cxnSpLocks/>
          </p:cNvCxnSpPr>
          <p:nvPr/>
        </p:nvCxnSpPr>
        <p:spPr>
          <a:xfrm flipH="1">
            <a:off x="11818562" y="1277758"/>
            <a:ext cx="33338" cy="482749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91AD43FD-B0A2-43C5-BAAB-11ADEDA8BE69}"/>
              </a:ext>
            </a:extLst>
          </p:cNvPr>
          <p:cNvCxnSpPr>
            <a:cxnSpLocks/>
          </p:cNvCxnSpPr>
          <p:nvPr/>
        </p:nvCxnSpPr>
        <p:spPr>
          <a:xfrm flipH="1">
            <a:off x="306889" y="6101119"/>
            <a:ext cx="1152834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74245517-CAD0-4B06-A5EE-4C120C7CAE73}"/>
              </a:ext>
            </a:extLst>
          </p:cNvPr>
          <p:cNvSpPr txBox="1"/>
          <p:nvPr/>
        </p:nvSpPr>
        <p:spPr>
          <a:xfrm>
            <a:off x="331829" y="5524107"/>
            <a:ext cx="346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Partie servant a envoyer le message.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AA1EB98-10A9-44CD-915F-19A610FFC409}"/>
              </a:ext>
            </a:extLst>
          </p:cNvPr>
          <p:cNvSpPr txBox="1"/>
          <p:nvPr/>
        </p:nvSpPr>
        <p:spPr>
          <a:xfrm>
            <a:off x="4161346" y="5519481"/>
            <a:ext cx="358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Partie pour se connecter au wifi et discord.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FB49228-BC5F-480E-B8D8-BE6CCE26B69F}"/>
              </a:ext>
            </a:extLst>
          </p:cNvPr>
          <p:cNvSpPr txBox="1"/>
          <p:nvPr/>
        </p:nvSpPr>
        <p:spPr>
          <a:xfrm>
            <a:off x="8219627" y="5484693"/>
            <a:ext cx="346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Partie PERMETTANT LA CONNECTION AU WIFI.</a:t>
            </a:r>
          </a:p>
        </p:txBody>
      </p:sp>
    </p:spTree>
    <p:extLst>
      <p:ext uri="{BB962C8B-B14F-4D97-AF65-F5344CB8AC3E}">
        <p14:creationId xmlns:p14="http://schemas.microsoft.com/office/powerpoint/2010/main" val="1731208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texte&#10;&#10;Description générée avec un niveau de confiance très élevé">
            <a:extLst>
              <a:ext uri="{FF2B5EF4-FFF2-40B4-BE49-F238E27FC236}">
                <a16:creationId xmlns:a16="http://schemas.microsoft.com/office/drawing/2014/main" id="{7719D0FF-81C2-4B57-B02C-08F1E1A12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49FEC8-60CB-44D8-99D0-D1EB78328A63}"/>
              </a:ext>
            </a:extLst>
          </p:cNvPr>
          <p:cNvSpPr/>
          <p:nvPr/>
        </p:nvSpPr>
        <p:spPr>
          <a:xfrm>
            <a:off x="33338" y="-27604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11D680A9-0A60-4A6E-AB8E-DA3404365D76}"/>
              </a:ext>
            </a:extLst>
          </p:cNvPr>
          <p:cNvSpPr txBox="1"/>
          <p:nvPr/>
        </p:nvSpPr>
        <p:spPr>
          <a:xfrm>
            <a:off x="33338" y="325120"/>
            <a:ext cx="121253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solidFill>
                  <a:schemeClr val="bg1"/>
                </a:solidFill>
                <a:latin typeface="Bebas Neue" panose="020B0606020202050201" pitchFamily="34" charset="0"/>
              </a:rPr>
              <a:t>Programme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42C3C38-1FF6-4AC8-8D1A-24A72729F2F5}"/>
              </a:ext>
            </a:extLst>
          </p:cNvPr>
          <p:cNvSpPr/>
          <p:nvPr/>
        </p:nvSpPr>
        <p:spPr>
          <a:xfrm>
            <a:off x="33338" y="6461064"/>
            <a:ext cx="1645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Bebas Neue" panose="020B0606020202050201" pitchFamily="34" charset="0"/>
              </a:rPr>
              <a:t>Serrure</a:t>
            </a:r>
            <a:r>
              <a:rPr lang="en-US" dirty="0">
                <a:solidFill>
                  <a:schemeClr val="bg1"/>
                </a:solidFill>
                <a:latin typeface="Bebas Neue" panose="020B0606020202050201" pitchFamily="34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connectée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0B8F602-ADD1-4F03-B5B4-70662FF51718}"/>
              </a:ext>
            </a:extLst>
          </p:cNvPr>
          <p:cNvSpPr/>
          <p:nvPr/>
        </p:nvSpPr>
        <p:spPr>
          <a:xfrm>
            <a:off x="10539916" y="6532880"/>
            <a:ext cx="1718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BENALLAL - BENKHIRA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8FEFA68-5801-497C-8A43-C757DC4FFBA3}"/>
              </a:ext>
            </a:extLst>
          </p:cNvPr>
          <p:cNvSpPr/>
          <p:nvPr/>
        </p:nvSpPr>
        <p:spPr>
          <a:xfrm>
            <a:off x="688" y="1183731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SERVO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2829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texte&#10;&#10;Description générée avec un niveau de confiance très élevé">
            <a:extLst>
              <a:ext uri="{FF2B5EF4-FFF2-40B4-BE49-F238E27FC236}">
                <a16:creationId xmlns:a16="http://schemas.microsoft.com/office/drawing/2014/main" id="{7719D0FF-81C2-4B57-B02C-08F1E1A12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49FEC8-60CB-44D8-99D0-D1EB78328A63}"/>
              </a:ext>
            </a:extLst>
          </p:cNvPr>
          <p:cNvSpPr/>
          <p:nvPr/>
        </p:nvSpPr>
        <p:spPr>
          <a:xfrm>
            <a:off x="33338" y="-27604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11D680A9-0A60-4A6E-AB8E-DA3404365D76}"/>
              </a:ext>
            </a:extLst>
          </p:cNvPr>
          <p:cNvSpPr txBox="1"/>
          <p:nvPr/>
        </p:nvSpPr>
        <p:spPr>
          <a:xfrm>
            <a:off x="33338" y="325120"/>
            <a:ext cx="121253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solidFill>
                  <a:schemeClr val="bg1"/>
                </a:solidFill>
                <a:latin typeface="Bebas Neue" panose="020B0606020202050201" pitchFamily="34" charset="0"/>
              </a:rPr>
              <a:t>Programme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42C3C38-1FF6-4AC8-8D1A-24A72729F2F5}"/>
              </a:ext>
            </a:extLst>
          </p:cNvPr>
          <p:cNvSpPr/>
          <p:nvPr/>
        </p:nvSpPr>
        <p:spPr>
          <a:xfrm>
            <a:off x="33338" y="6461064"/>
            <a:ext cx="1645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Bebas Neue" panose="020B0606020202050201" pitchFamily="34" charset="0"/>
              </a:rPr>
              <a:t>Serrure</a:t>
            </a:r>
            <a:r>
              <a:rPr lang="en-US" dirty="0">
                <a:solidFill>
                  <a:schemeClr val="bg1"/>
                </a:solidFill>
                <a:latin typeface="Bebas Neue" panose="020B0606020202050201" pitchFamily="34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connectée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0B8F602-ADD1-4F03-B5B4-70662FF51718}"/>
              </a:ext>
            </a:extLst>
          </p:cNvPr>
          <p:cNvSpPr/>
          <p:nvPr/>
        </p:nvSpPr>
        <p:spPr>
          <a:xfrm>
            <a:off x="10539916" y="6532880"/>
            <a:ext cx="1718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BENALLAL - BENKHIRA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8FEFA68-5801-497C-8A43-C757DC4FFBA3}"/>
              </a:ext>
            </a:extLst>
          </p:cNvPr>
          <p:cNvSpPr/>
          <p:nvPr/>
        </p:nvSpPr>
        <p:spPr>
          <a:xfrm>
            <a:off x="-33318" y="1183731"/>
            <a:ext cx="9605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PAGE HTML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51358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 descr="Une image contenant intérieur, assis, table&#10;&#10;Description générée avec un niveau de confiance élevé">
            <a:extLst>
              <a:ext uri="{FF2B5EF4-FFF2-40B4-BE49-F238E27FC236}">
                <a16:creationId xmlns:a16="http://schemas.microsoft.com/office/drawing/2014/main" id="{9D8B19BD-0263-4B6C-87F9-4AE0A64A0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5" b="116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043A14-7BFE-4C8B-B3FA-E447D7EFDAF5}"/>
              </a:ext>
            </a:extLst>
          </p:cNvPr>
          <p:cNvSpPr/>
          <p:nvPr/>
        </p:nvSpPr>
        <p:spPr>
          <a:xfrm>
            <a:off x="0" y="0"/>
            <a:ext cx="12192000" cy="6891363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6A29961-A0A2-4994-9376-DB359211DCAB}"/>
              </a:ext>
            </a:extLst>
          </p:cNvPr>
          <p:cNvSpPr txBox="1"/>
          <p:nvPr/>
        </p:nvSpPr>
        <p:spPr>
          <a:xfrm>
            <a:off x="-40" y="365760"/>
            <a:ext cx="12191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solidFill>
                  <a:schemeClr val="bg1"/>
                </a:solidFill>
                <a:latin typeface="Bebas Neue" panose="020B0606020202050201" pitchFamily="34" charset="0"/>
              </a:rPr>
              <a:t>Phase de test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A471BE-2260-4F3B-8894-FC012DA3A2BA}"/>
              </a:ext>
            </a:extLst>
          </p:cNvPr>
          <p:cNvSpPr/>
          <p:nvPr/>
        </p:nvSpPr>
        <p:spPr>
          <a:xfrm>
            <a:off x="0" y="6471231"/>
            <a:ext cx="1645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Bebas Neue" panose="020B0606020202050201" pitchFamily="34" charset="0"/>
              </a:rPr>
              <a:t>Serrure</a:t>
            </a:r>
            <a:r>
              <a:rPr lang="en-US" dirty="0">
                <a:solidFill>
                  <a:schemeClr val="bg1"/>
                </a:solidFill>
                <a:latin typeface="Bebas Neue" panose="020B0606020202050201" pitchFamily="34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connectée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942CAA-86F4-4AF1-ACD8-D3E60A61FD0A}"/>
              </a:ext>
            </a:extLst>
          </p:cNvPr>
          <p:cNvSpPr/>
          <p:nvPr/>
        </p:nvSpPr>
        <p:spPr>
          <a:xfrm>
            <a:off x="10473200" y="6471231"/>
            <a:ext cx="1718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BENALLAL - BENKHIRA</a:t>
            </a:r>
          </a:p>
        </p:txBody>
      </p:sp>
    </p:spTree>
    <p:extLst>
      <p:ext uri="{BB962C8B-B14F-4D97-AF65-F5344CB8AC3E}">
        <p14:creationId xmlns:p14="http://schemas.microsoft.com/office/powerpoint/2010/main" val="1265581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A62DBCCD-736A-404B-801A-FC4089531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5" t="7303" r="275" b="6960"/>
          <a:stretch/>
        </p:blipFill>
        <p:spPr>
          <a:xfrm>
            <a:off x="33338" y="-1"/>
            <a:ext cx="12125324" cy="68856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448261-FC6E-47AB-ADF1-A3FD86600BFE}"/>
              </a:ext>
            </a:extLst>
          </p:cNvPr>
          <p:cNvSpPr/>
          <p:nvPr/>
        </p:nvSpPr>
        <p:spPr>
          <a:xfrm>
            <a:off x="33338" y="-27604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1DB0DED-E6B1-4496-B11D-49B7B2514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1443" y="265399"/>
            <a:ext cx="2529114" cy="897618"/>
          </a:xfrm>
        </p:spPr>
        <p:txBody>
          <a:bodyPr/>
          <a:lstStyle/>
          <a:p>
            <a:r>
              <a:rPr lang="en-GB" altLang="fr-FR" sz="4800" dirty="0">
                <a:solidFill>
                  <a:schemeClr val="bg1"/>
                </a:solidFill>
                <a:latin typeface="Bebas Neue" panose="020B0606020202050201" pitchFamily="34" charset="0"/>
              </a:rPr>
              <a:t>Conclusion</a:t>
            </a:r>
            <a:endParaRPr lang="fr-FR" sz="48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54A90F-5163-48E7-AF46-402952CCD91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Date Placeholder 17">
            <a:extLst>
              <a:ext uri="{FF2B5EF4-FFF2-40B4-BE49-F238E27FC236}">
                <a16:creationId xmlns:a16="http://schemas.microsoft.com/office/drawing/2014/main" id="{AD03CAC8-6495-4D54-9EBF-6FC2A11645E0}"/>
              </a:ext>
            </a:extLst>
          </p:cNvPr>
          <p:cNvSpPr txBox="1">
            <a:spLocks/>
          </p:cNvSpPr>
          <p:nvPr/>
        </p:nvSpPr>
        <p:spPr>
          <a:xfrm>
            <a:off x="19632" y="6382928"/>
            <a:ext cx="2906075" cy="513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err="1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Serrure</a:t>
            </a:r>
            <a:r>
              <a:rPr lang="en-US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 </a:t>
            </a:r>
            <a:r>
              <a:rPr lang="fr-FR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connectée</a:t>
            </a:r>
          </a:p>
        </p:txBody>
      </p:sp>
      <p:sp>
        <p:nvSpPr>
          <p:cNvPr id="9" name="Date Placeholder 17">
            <a:extLst>
              <a:ext uri="{FF2B5EF4-FFF2-40B4-BE49-F238E27FC236}">
                <a16:creationId xmlns:a16="http://schemas.microsoft.com/office/drawing/2014/main" id="{166E5BD1-1593-4BB3-A476-12DB7E794C00}"/>
              </a:ext>
            </a:extLst>
          </p:cNvPr>
          <p:cNvSpPr txBox="1">
            <a:spLocks/>
          </p:cNvSpPr>
          <p:nvPr/>
        </p:nvSpPr>
        <p:spPr>
          <a:xfrm>
            <a:off x="10325682" y="6382928"/>
            <a:ext cx="2906075" cy="513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BENALLAL - BENKHIRA</a:t>
            </a:r>
          </a:p>
        </p:txBody>
      </p:sp>
    </p:spTree>
    <p:extLst>
      <p:ext uri="{BB962C8B-B14F-4D97-AF65-F5344CB8AC3E}">
        <p14:creationId xmlns:p14="http://schemas.microsoft.com/office/powerpoint/2010/main" val="342336341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ciel, transport&#10;&#10;Description générée automatiquement">
            <a:extLst>
              <a:ext uri="{FF2B5EF4-FFF2-40B4-BE49-F238E27FC236}">
                <a16:creationId xmlns:a16="http://schemas.microsoft.com/office/drawing/2014/main" id="{4757E80F-DA82-41F4-B15E-1B79063C19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2" b="7238"/>
          <a:stretch/>
        </p:blipFill>
        <p:spPr>
          <a:xfrm>
            <a:off x="33338" y="27604"/>
            <a:ext cx="1212532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448261-FC6E-47AB-ADF1-A3FD86600BFE}"/>
              </a:ext>
            </a:extLst>
          </p:cNvPr>
          <p:cNvSpPr/>
          <p:nvPr/>
        </p:nvSpPr>
        <p:spPr>
          <a:xfrm>
            <a:off x="33338" y="-27604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1DB0DED-E6B1-4496-B11D-49B7B2514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80" y="250884"/>
            <a:ext cx="12073626" cy="897618"/>
          </a:xfrm>
        </p:spPr>
        <p:txBody>
          <a:bodyPr>
            <a:noAutofit/>
          </a:bodyPr>
          <a:lstStyle/>
          <a:p>
            <a:pPr algn="ctr"/>
            <a:r>
              <a:rPr lang="en-GB" altLang="fr-FR" sz="4800" dirty="0">
                <a:solidFill>
                  <a:schemeClr val="bg1"/>
                </a:solidFill>
                <a:latin typeface="Bebas Neue" panose="020B0606020202050201" pitchFamily="34" charset="0"/>
              </a:rPr>
              <a:t>AMELIORATIONs</a:t>
            </a:r>
            <a:endParaRPr lang="fr-FR" sz="48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54A90F-5163-48E7-AF46-402952CCD91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Date Placeholder 17">
            <a:extLst>
              <a:ext uri="{FF2B5EF4-FFF2-40B4-BE49-F238E27FC236}">
                <a16:creationId xmlns:a16="http://schemas.microsoft.com/office/drawing/2014/main" id="{E6089AE2-7546-4FB5-8E2A-14258FFEFA04}"/>
              </a:ext>
            </a:extLst>
          </p:cNvPr>
          <p:cNvSpPr txBox="1">
            <a:spLocks/>
          </p:cNvSpPr>
          <p:nvPr/>
        </p:nvSpPr>
        <p:spPr>
          <a:xfrm>
            <a:off x="19632" y="6382928"/>
            <a:ext cx="2906075" cy="513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Serrure </a:t>
            </a:r>
            <a:r>
              <a:rPr lang="fr-FR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connectée</a:t>
            </a:r>
          </a:p>
        </p:txBody>
      </p:sp>
      <p:sp>
        <p:nvSpPr>
          <p:cNvPr id="8" name="Date Placeholder 17">
            <a:extLst>
              <a:ext uri="{FF2B5EF4-FFF2-40B4-BE49-F238E27FC236}">
                <a16:creationId xmlns:a16="http://schemas.microsoft.com/office/drawing/2014/main" id="{E9015346-41A5-4E8F-ABFE-44DF068AA2A2}"/>
              </a:ext>
            </a:extLst>
          </p:cNvPr>
          <p:cNvSpPr txBox="1">
            <a:spLocks/>
          </p:cNvSpPr>
          <p:nvPr/>
        </p:nvSpPr>
        <p:spPr>
          <a:xfrm>
            <a:off x="10325682" y="6382928"/>
            <a:ext cx="2906075" cy="513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BENALLAL - BENKHIRA</a:t>
            </a:r>
          </a:p>
        </p:txBody>
      </p:sp>
      <p:sp>
        <p:nvSpPr>
          <p:cNvPr id="9" name="Étoile : 5 branches 8">
            <a:extLst>
              <a:ext uri="{FF2B5EF4-FFF2-40B4-BE49-F238E27FC236}">
                <a16:creationId xmlns:a16="http://schemas.microsoft.com/office/drawing/2014/main" id="{5A75AF52-04BC-43E7-BFCB-946167EAEAC2}"/>
              </a:ext>
            </a:extLst>
          </p:cNvPr>
          <p:cNvSpPr/>
          <p:nvPr/>
        </p:nvSpPr>
        <p:spPr>
          <a:xfrm>
            <a:off x="1157753" y="2313356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Étoile : 5 branches 9">
            <a:extLst>
              <a:ext uri="{FF2B5EF4-FFF2-40B4-BE49-F238E27FC236}">
                <a16:creationId xmlns:a16="http://schemas.microsoft.com/office/drawing/2014/main" id="{F92418A7-10A7-4665-A9D0-9288A2336E16}"/>
              </a:ext>
            </a:extLst>
          </p:cNvPr>
          <p:cNvSpPr/>
          <p:nvPr/>
        </p:nvSpPr>
        <p:spPr>
          <a:xfrm>
            <a:off x="1157752" y="3618161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Étoile : 5 branches 10">
            <a:extLst>
              <a:ext uri="{FF2B5EF4-FFF2-40B4-BE49-F238E27FC236}">
                <a16:creationId xmlns:a16="http://schemas.microsoft.com/office/drawing/2014/main" id="{1D69F34C-B634-47AF-BE47-17052118AAA5}"/>
              </a:ext>
            </a:extLst>
          </p:cNvPr>
          <p:cNvSpPr/>
          <p:nvPr/>
        </p:nvSpPr>
        <p:spPr>
          <a:xfrm>
            <a:off x="1157751" y="4922966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05D3C5-590C-4DA1-8AE2-5697A5321EC6}"/>
              </a:ext>
            </a:extLst>
          </p:cNvPr>
          <p:cNvSpPr/>
          <p:nvPr/>
        </p:nvSpPr>
        <p:spPr>
          <a:xfrm>
            <a:off x="1640246" y="1978183"/>
            <a:ext cx="688682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noProof="1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Utilisation du capteur du telephone pour deverouiller .</a:t>
            </a:r>
          </a:p>
          <a:p>
            <a:endParaRPr lang="en-US" sz="2800" noProof="1">
              <a:solidFill>
                <a:schemeClr val="bg1"/>
              </a:solidFill>
              <a:latin typeface="Bebas Neue" panose="020B0606020202050201" pitchFamily="34" charset="0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2544CC-B57F-413F-BC5F-FD8195ED19DE}"/>
              </a:ext>
            </a:extLst>
          </p:cNvPr>
          <p:cNvSpPr/>
          <p:nvPr/>
        </p:nvSpPr>
        <p:spPr>
          <a:xfrm>
            <a:off x="1640246" y="3527207"/>
            <a:ext cx="72523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noProof="1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PROGRAMMEr TOUS LES CAPTEURS dans la carte Arduino uno.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D5983B-1A2E-404C-9D0F-A130F5C90C04}"/>
              </a:ext>
            </a:extLst>
          </p:cNvPr>
          <p:cNvSpPr/>
          <p:nvPr/>
        </p:nvSpPr>
        <p:spPr>
          <a:xfrm>
            <a:off x="1640246" y="4882812"/>
            <a:ext cx="43364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noProof="1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Création d’une maquette (porte…).</a:t>
            </a:r>
          </a:p>
        </p:txBody>
      </p:sp>
    </p:spTree>
    <p:extLst>
      <p:ext uri="{BB962C8B-B14F-4D97-AF65-F5344CB8AC3E}">
        <p14:creationId xmlns:p14="http://schemas.microsoft.com/office/powerpoint/2010/main" val="224794676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75615" y="0"/>
            <a:ext cx="597509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4" name="Text Placeholder 3"/>
          <p:cNvSpPr txBox="1">
            <a:spLocks/>
          </p:cNvSpPr>
          <p:nvPr/>
        </p:nvSpPr>
        <p:spPr>
          <a:xfrm>
            <a:off x="7322332" y="-75761"/>
            <a:ext cx="2957512" cy="67710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spcBef>
                <a:spcPct val="20000"/>
              </a:spcBef>
              <a:defRPr/>
            </a:pPr>
            <a:r>
              <a:rPr lang="en-US" sz="4400" dirty="0">
                <a:solidFill>
                  <a:srgbClr val="3E3229"/>
                </a:solidFill>
                <a:latin typeface="Bebas Neue" panose="020B0606020202050201"/>
              </a:rPr>
              <a:t>SOMMAIRE</a:t>
            </a:r>
          </a:p>
        </p:txBody>
      </p:sp>
      <p:sp>
        <p:nvSpPr>
          <p:cNvPr id="90" name="Rectangle 89"/>
          <p:cNvSpPr/>
          <p:nvPr/>
        </p:nvSpPr>
        <p:spPr>
          <a:xfrm>
            <a:off x="7893417" y="3869127"/>
            <a:ext cx="5184576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endParaRPr lang="en-US" sz="1500" dirty="0">
              <a:solidFill>
                <a:srgbClr val="3E3229"/>
              </a:solidFill>
              <a:latin typeface="Bebas Neue" panose="020B0606020202050201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7893417" y="4635411"/>
            <a:ext cx="5184576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endParaRPr lang="en-US" sz="1500" dirty="0">
              <a:solidFill>
                <a:srgbClr val="3E3229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Image 23" descr="Une image contenant bâtiment, intérieur, salle de bain, mur&#10;&#10;Description générée automatiquement">
            <a:extLst>
              <a:ext uri="{FF2B5EF4-FFF2-40B4-BE49-F238E27FC236}">
                <a16:creationId xmlns:a16="http://schemas.microsoft.com/office/drawing/2014/main" id="{10C7EE21-A5B1-495D-9163-D3CEFA0D7A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2" t="3629" r="19620" b="12166"/>
          <a:stretch/>
        </p:blipFill>
        <p:spPr>
          <a:xfrm>
            <a:off x="-75616" y="19050"/>
            <a:ext cx="5975093" cy="684419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018EC13-7245-454E-9213-F2E79643B528}"/>
              </a:ext>
            </a:extLst>
          </p:cNvPr>
          <p:cNvSpPr/>
          <p:nvPr/>
        </p:nvSpPr>
        <p:spPr>
          <a:xfrm>
            <a:off x="-75617" y="-19050"/>
            <a:ext cx="12192000" cy="68580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Date Placeholder 17">
            <a:extLst>
              <a:ext uri="{FF2B5EF4-FFF2-40B4-BE49-F238E27FC236}">
                <a16:creationId xmlns:a16="http://schemas.microsoft.com/office/drawing/2014/main" id="{0AB8818B-726F-4FCF-A877-7447EF762051}"/>
              </a:ext>
            </a:extLst>
          </p:cNvPr>
          <p:cNvSpPr txBox="1">
            <a:spLocks/>
          </p:cNvSpPr>
          <p:nvPr/>
        </p:nvSpPr>
        <p:spPr>
          <a:xfrm>
            <a:off x="-75618" y="6382928"/>
            <a:ext cx="2906075" cy="513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Serrure </a:t>
            </a:r>
            <a:r>
              <a:rPr lang="fr-FR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connectée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CF3F95-ED41-4172-827B-F1D9FC5B5E70}"/>
              </a:ext>
            </a:extLst>
          </p:cNvPr>
          <p:cNvSpPr/>
          <p:nvPr/>
        </p:nvSpPr>
        <p:spPr>
          <a:xfrm>
            <a:off x="7437705" y="1811934"/>
            <a:ext cx="6096000" cy="38164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altLang="fr-FR" sz="2200" dirty="0">
                <a:solidFill>
                  <a:srgbClr val="3E3229"/>
                </a:solidFill>
                <a:latin typeface="Bebas Neue" panose="020B0606020202050201" pitchFamily="34" charset="0"/>
                <a:cs typeface="Times New Roman" panose="02020603050405020304" pitchFamily="18" charset="0"/>
              </a:rPr>
              <a:t>01 -  </a:t>
            </a:r>
            <a:r>
              <a:rPr lang="en-GB" altLang="fr-FR" sz="2200" dirty="0" err="1">
                <a:solidFill>
                  <a:srgbClr val="3E3229"/>
                </a:solidFill>
                <a:latin typeface="Bebas Neue" panose="020B0606020202050201" pitchFamily="34" charset="0"/>
                <a:cs typeface="Times New Roman" panose="02020603050405020304" pitchFamily="18" charset="0"/>
              </a:rPr>
              <a:t>Présentation</a:t>
            </a:r>
            <a:r>
              <a:rPr lang="en-GB" altLang="fr-FR" sz="2200" dirty="0">
                <a:solidFill>
                  <a:srgbClr val="3E3229"/>
                </a:solidFill>
                <a:latin typeface="Bebas Neue" panose="020B0606020202050201" pitchFamily="34" charset="0"/>
                <a:cs typeface="Times New Roman" panose="02020603050405020304" pitchFamily="18" charset="0"/>
              </a:rPr>
              <a:t> Générale</a:t>
            </a:r>
          </a:p>
          <a:p>
            <a:r>
              <a:rPr lang="en-GB" altLang="fr-FR" sz="2200" dirty="0">
                <a:solidFill>
                  <a:srgbClr val="3E3229"/>
                </a:solidFill>
                <a:latin typeface="Bebas Neue" panose="020B0606020202050201" pitchFamily="34" charset="0"/>
                <a:cs typeface="Times New Roman" panose="02020603050405020304" pitchFamily="18" charset="0"/>
              </a:rPr>
              <a:t>02 -  OBJECTIF PRINCIPALE</a:t>
            </a:r>
          </a:p>
          <a:p>
            <a:r>
              <a:rPr lang="en-GB" altLang="fr-FR" sz="2200" dirty="0">
                <a:solidFill>
                  <a:srgbClr val="3E3229"/>
                </a:solidFill>
                <a:latin typeface="Bebas Neue" panose="020B0606020202050201" pitchFamily="34" charset="0"/>
                <a:cs typeface="Times New Roman" panose="02020603050405020304" pitchFamily="18" charset="0"/>
              </a:rPr>
              <a:t>03 -  OBJECTIF SECONDAIRE</a:t>
            </a:r>
          </a:p>
          <a:p>
            <a:r>
              <a:rPr lang="en-GB" altLang="fr-FR" sz="2200" dirty="0">
                <a:solidFill>
                  <a:srgbClr val="3E3229"/>
                </a:solidFill>
                <a:latin typeface="Bebas Neue" panose="020B0606020202050201" pitchFamily="34" charset="0"/>
                <a:cs typeface="Times New Roman" panose="02020603050405020304" pitchFamily="18" charset="0"/>
              </a:rPr>
              <a:t>04 -  PLANNING </a:t>
            </a:r>
          </a:p>
          <a:p>
            <a:r>
              <a:rPr lang="en-GB" altLang="fr-FR" sz="2200" dirty="0">
                <a:solidFill>
                  <a:srgbClr val="3E3229"/>
                </a:solidFill>
                <a:latin typeface="Bebas Neue" panose="020B0606020202050201" pitchFamily="34" charset="0"/>
                <a:cs typeface="Times New Roman" panose="02020603050405020304" pitchFamily="18" charset="0"/>
              </a:rPr>
              <a:t>05 -  </a:t>
            </a:r>
            <a:r>
              <a:rPr lang="en-GB" altLang="fr-FR" sz="2200" dirty="0" err="1">
                <a:solidFill>
                  <a:srgbClr val="3E3229"/>
                </a:solidFill>
                <a:latin typeface="Bebas Neue" panose="020B0606020202050201" pitchFamily="34" charset="0"/>
                <a:cs typeface="Times New Roman" panose="02020603050405020304" pitchFamily="18" charset="0"/>
              </a:rPr>
              <a:t>PRéSENTATION</a:t>
            </a:r>
            <a:r>
              <a:rPr lang="en-GB" altLang="fr-FR" sz="2200" dirty="0">
                <a:solidFill>
                  <a:srgbClr val="3E3229"/>
                </a:solidFill>
                <a:latin typeface="Bebas Neue" panose="020B0606020202050201" pitchFamily="34" charset="0"/>
                <a:cs typeface="Times New Roman" panose="02020603050405020304" pitchFamily="18" charset="0"/>
              </a:rPr>
              <a:t> COMPOSANT</a:t>
            </a:r>
          </a:p>
          <a:p>
            <a:r>
              <a:rPr lang="en-GB" altLang="fr-FR" sz="2200" dirty="0">
                <a:solidFill>
                  <a:srgbClr val="3E3229"/>
                </a:solidFill>
                <a:latin typeface="Bebas Neue" panose="020B0606020202050201" pitchFamily="34" charset="0"/>
                <a:cs typeface="Times New Roman" panose="02020603050405020304" pitchFamily="18" charset="0"/>
              </a:rPr>
              <a:t>06 -  programme </a:t>
            </a:r>
          </a:p>
          <a:p>
            <a:r>
              <a:rPr lang="en-GB" altLang="fr-FR" sz="2200" dirty="0">
                <a:solidFill>
                  <a:srgbClr val="3E3229"/>
                </a:solidFill>
                <a:latin typeface="Bebas Neue" panose="020B0606020202050201" pitchFamily="34" charset="0"/>
                <a:cs typeface="Times New Roman" panose="02020603050405020304" pitchFamily="18" charset="0"/>
              </a:rPr>
              <a:t>07 -  PHASE DE TEST </a:t>
            </a:r>
          </a:p>
          <a:p>
            <a:r>
              <a:rPr lang="en-GB" altLang="fr-FR" sz="2200" dirty="0">
                <a:solidFill>
                  <a:srgbClr val="3E3229"/>
                </a:solidFill>
                <a:latin typeface="Bebas Neue" panose="020B0606020202050201" pitchFamily="34" charset="0"/>
                <a:cs typeface="Times New Roman" panose="02020603050405020304" pitchFamily="18" charset="0"/>
              </a:rPr>
              <a:t>08 -  CONCLUSION </a:t>
            </a:r>
          </a:p>
          <a:p>
            <a:r>
              <a:rPr lang="en-GB" altLang="fr-FR" sz="2200" dirty="0">
                <a:solidFill>
                  <a:srgbClr val="3E3229"/>
                </a:solidFill>
                <a:latin typeface="Bebas Neue" panose="020B0606020202050201" pitchFamily="34" charset="0"/>
                <a:cs typeface="Times New Roman" panose="02020603050405020304" pitchFamily="18" charset="0"/>
              </a:rPr>
              <a:t>09 -  </a:t>
            </a:r>
            <a:r>
              <a:rPr lang="en-GB" altLang="fr-FR" sz="2200" dirty="0" err="1">
                <a:solidFill>
                  <a:srgbClr val="3E3229"/>
                </a:solidFill>
                <a:latin typeface="Bebas Neue" panose="020B0606020202050201" pitchFamily="34" charset="0"/>
                <a:cs typeface="Times New Roman" panose="02020603050405020304" pitchFamily="18" charset="0"/>
              </a:rPr>
              <a:t>AMéLIORATIONs</a:t>
            </a:r>
            <a:endParaRPr lang="en-GB" altLang="fr-FR" sz="2200" dirty="0">
              <a:solidFill>
                <a:srgbClr val="3E3229"/>
              </a:solidFill>
              <a:latin typeface="Bebas Neue" panose="020B0606020202050201" pitchFamily="34" charset="0"/>
              <a:cs typeface="Times New Roman" panose="02020603050405020304" pitchFamily="18" charset="0"/>
            </a:endParaRPr>
          </a:p>
          <a:p>
            <a:endParaRPr lang="en-GB" altLang="fr-FR" sz="2200" dirty="0">
              <a:solidFill>
                <a:srgbClr val="3E3229"/>
              </a:solidFill>
              <a:latin typeface="Bebas Neue" panose="020B0606020202050201" pitchFamily="34" charset="0"/>
              <a:cs typeface="Times New Roman" panose="02020603050405020304" pitchFamily="18" charset="0"/>
            </a:endParaRPr>
          </a:p>
          <a:p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411209652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store, bâtiment&#10;&#10;Description générée automatiquement">
            <a:extLst>
              <a:ext uri="{FF2B5EF4-FFF2-40B4-BE49-F238E27FC236}">
                <a16:creationId xmlns:a16="http://schemas.microsoft.com/office/drawing/2014/main" id="{1B09899D-2835-4267-937A-44F44E34D7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8" b="1326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5E4A39-A850-4BBB-ACCE-53B953726AD8}"/>
              </a:ext>
            </a:extLst>
          </p:cNvPr>
          <p:cNvSpPr/>
          <p:nvPr/>
        </p:nvSpPr>
        <p:spPr>
          <a:xfrm>
            <a:off x="0" y="-38100"/>
            <a:ext cx="1213903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noProof="1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endParaRPr lang="en-US" noProof="1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endParaRPr lang="en-US" noProof="1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endParaRPr lang="en-US" noProof="1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endParaRPr lang="en-US" noProof="1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endParaRPr lang="en-US" noProof="1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endParaRPr lang="en-US" noProof="1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endParaRPr lang="en-US" noProof="1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endParaRPr lang="en-US" noProof="1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endParaRPr lang="en-US" noProof="1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endParaRPr lang="en-US" noProof="1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endParaRPr lang="en-US" noProof="1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endParaRPr lang="en-US" noProof="1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endParaRPr lang="en-US" noProof="1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endParaRPr lang="en-US" noProof="1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endParaRPr lang="en-US" noProof="1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r>
              <a:rPr lang="en-US" noProof="1">
                <a:solidFill>
                  <a:schemeClr val="bg1"/>
                </a:solidFill>
                <a:latin typeface="Bebas Neue" panose="020B0606020202050201" pitchFamily="34" charset="0"/>
              </a:rPr>
              <a:t>					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75B3378-6B22-47A8-9B40-41AB190CCD7C}"/>
              </a:ext>
            </a:extLst>
          </p:cNvPr>
          <p:cNvSpPr txBox="1"/>
          <p:nvPr/>
        </p:nvSpPr>
        <p:spPr>
          <a:xfrm>
            <a:off x="52970" y="190499"/>
            <a:ext cx="121920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fr-FR" sz="4400" dirty="0">
                <a:solidFill>
                  <a:schemeClr val="bg1"/>
                </a:solidFill>
                <a:latin typeface="Bebas Neue" panose="020B0606020202050201" pitchFamily="34" charset="0"/>
                <a:cs typeface="Times New Roman" panose="02020603050405020304" pitchFamily="18" charset="0"/>
              </a:rPr>
              <a:t>Presentation Générale</a:t>
            </a:r>
          </a:p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F2869D-3C28-4DFA-822C-964A7CB485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Date Placeholder 17">
            <a:extLst>
              <a:ext uri="{FF2B5EF4-FFF2-40B4-BE49-F238E27FC236}">
                <a16:creationId xmlns:a16="http://schemas.microsoft.com/office/drawing/2014/main" id="{B5A935B6-D01C-41A9-A9E5-287A2108B181}"/>
              </a:ext>
            </a:extLst>
          </p:cNvPr>
          <p:cNvSpPr txBox="1">
            <a:spLocks/>
          </p:cNvSpPr>
          <p:nvPr/>
        </p:nvSpPr>
        <p:spPr>
          <a:xfrm>
            <a:off x="19632" y="6382928"/>
            <a:ext cx="2906075" cy="513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Serrure </a:t>
            </a:r>
            <a:r>
              <a:rPr lang="fr-FR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connectée</a:t>
            </a:r>
          </a:p>
        </p:txBody>
      </p:sp>
      <p:sp>
        <p:nvSpPr>
          <p:cNvPr id="11" name="Date Placeholder 17">
            <a:extLst>
              <a:ext uri="{FF2B5EF4-FFF2-40B4-BE49-F238E27FC236}">
                <a16:creationId xmlns:a16="http://schemas.microsoft.com/office/drawing/2014/main" id="{488FB4C2-839C-497F-A3C0-889CC7C20E6C}"/>
              </a:ext>
            </a:extLst>
          </p:cNvPr>
          <p:cNvSpPr txBox="1">
            <a:spLocks/>
          </p:cNvSpPr>
          <p:nvPr/>
        </p:nvSpPr>
        <p:spPr>
          <a:xfrm>
            <a:off x="10325682" y="6382928"/>
            <a:ext cx="2906075" cy="513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BENALLAL - BENKHIRA</a:t>
            </a:r>
          </a:p>
        </p:txBody>
      </p:sp>
      <p:sp>
        <p:nvSpPr>
          <p:cNvPr id="8" name="Étoile : 5 branches 7">
            <a:extLst>
              <a:ext uri="{FF2B5EF4-FFF2-40B4-BE49-F238E27FC236}">
                <a16:creationId xmlns:a16="http://schemas.microsoft.com/office/drawing/2014/main" id="{52506EB6-FFA7-4F19-9ABA-E9577632CA4F}"/>
              </a:ext>
            </a:extLst>
          </p:cNvPr>
          <p:cNvSpPr/>
          <p:nvPr/>
        </p:nvSpPr>
        <p:spPr>
          <a:xfrm>
            <a:off x="1134562" y="2338984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Étoile : 5 branches 11">
            <a:extLst>
              <a:ext uri="{FF2B5EF4-FFF2-40B4-BE49-F238E27FC236}">
                <a16:creationId xmlns:a16="http://schemas.microsoft.com/office/drawing/2014/main" id="{227E7D82-7E72-46AF-B7CD-A0D8C9CFA6FB}"/>
              </a:ext>
            </a:extLst>
          </p:cNvPr>
          <p:cNvSpPr/>
          <p:nvPr/>
        </p:nvSpPr>
        <p:spPr>
          <a:xfrm>
            <a:off x="1126607" y="3679950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E303BD-CFD8-46E5-8804-C3E62B0CD833}"/>
              </a:ext>
            </a:extLst>
          </p:cNvPr>
          <p:cNvSpPr/>
          <p:nvPr/>
        </p:nvSpPr>
        <p:spPr>
          <a:xfrm>
            <a:off x="1414193" y="1939390"/>
            <a:ext cx="966642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noProof="1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NOTRE PROJET EST UN VERROU ELECTRIQUE DE PORTE A EMPREINTE DIGITALE S’OUVRANT </a:t>
            </a:r>
          </a:p>
          <a:p>
            <a:r>
              <a:rPr lang="en-US" sz="2800" noProof="1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PAR CAPTEUR D’EMPREINTE DIGITALe.</a:t>
            </a:r>
            <a:endParaRPr lang="fr-FR" sz="2800" dirty="0">
              <a:solidFill>
                <a:schemeClr val="bg1"/>
              </a:solidFill>
              <a:latin typeface="Bebas Neue" panose="020B0606020202050201" pitchFamily="34" charset="0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8A5DD0-C013-4D27-BEAB-C724E7D6FFB7}"/>
              </a:ext>
            </a:extLst>
          </p:cNvPr>
          <p:cNvSpPr/>
          <p:nvPr/>
        </p:nvSpPr>
        <p:spPr>
          <a:xfrm>
            <a:off x="1414193" y="3208908"/>
            <a:ext cx="1012168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noProof="1">
                <a:solidFill>
                  <a:schemeClr val="bg1"/>
                </a:solidFill>
                <a:latin typeface="Bebas Neue" panose="020B0606020202050201" pitchFamily="34" charset="0"/>
              </a:rPr>
              <a:t>La Serrure connectée sera capable De communiquer PAR MAIL OU PAR message </a:t>
            </a:r>
          </a:p>
          <a:p>
            <a:r>
              <a:rPr lang="en-US" sz="2800" noProof="1">
                <a:solidFill>
                  <a:schemeClr val="bg1"/>
                </a:solidFill>
                <a:latin typeface="Bebas Neue" panose="020B0606020202050201" pitchFamily="34" charset="0"/>
              </a:rPr>
              <a:t>Pour l’ouverture, de plus il est possible de deverouilleR la serrure  DIRECTEMENT </a:t>
            </a:r>
          </a:p>
          <a:p>
            <a:r>
              <a:rPr lang="en-US" sz="2800" noProof="1">
                <a:solidFill>
                  <a:schemeClr val="bg1"/>
                </a:solidFill>
                <a:latin typeface="Bebas Neue" panose="020B0606020202050201" pitchFamily="34" charset="0"/>
              </a:rPr>
              <a:t>PAR SMARTPHONE.</a:t>
            </a:r>
          </a:p>
        </p:txBody>
      </p:sp>
      <p:sp>
        <p:nvSpPr>
          <p:cNvPr id="15" name="Étoile : 5 branches 14">
            <a:extLst>
              <a:ext uri="{FF2B5EF4-FFF2-40B4-BE49-F238E27FC236}">
                <a16:creationId xmlns:a16="http://schemas.microsoft.com/office/drawing/2014/main" id="{394B3C2E-2B93-4E0C-B408-1594A9ED8E7B}"/>
              </a:ext>
            </a:extLst>
          </p:cNvPr>
          <p:cNvSpPr/>
          <p:nvPr/>
        </p:nvSpPr>
        <p:spPr>
          <a:xfrm>
            <a:off x="1134562" y="4981967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D50EA6-56E9-4C70-B5F0-9E53DA48DF3F}"/>
              </a:ext>
            </a:extLst>
          </p:cNvPr>
          <p:cNvSpPr/>
          <p:nvPr/>
        </p:nvSpPr>
        <p:spPr>
          <a:xfrm>
            <a:off x="1358890" y="4726370"/>
            <a:ext cx="905568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noProof="1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Il sera possible de communiquer avec LA SERRURE par plusieurs moyens de </a:t>
            </a:r>
          </a:p>
          <a:p>
            <a:r>
              <a:rPr lang="en-US" sz="2800" noProof="1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Communication Sans fils notamment par lora, wifi ou bluetooth.</a:t>
            </a:r>
            <a:endParaRPr lang="fr-FR" sz="2800" dirty="0">
              <a:solidFill>
                <a:schemeClr val="bg1"/>
              </a:solidFill>
              <a:latin typeface="Bebas Neue" panose="020B0606020202050201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6624933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8A2B6-3804-1544-AC44-A41D90862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3264"/>
            <a:ext cx="10515600" cy="718658"/>
          </a:xfrm>
        </p:spPr>
        <p:txBody>
          <a:bodyPr/>
          <a:lstStyle/>
          <a:p>
            <a:pPr algn="ctr"/>
            <a:r>
              <a:rPr lang="en-US" sz="4400" noProof="1">
                <a:latin typeface="Bebas Neue" panose="020B0606020202050201" pitchFamily="34" charset="0"/>
              </a:rPr>
              <a:t>Objectifs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A6CBAD-73F5-D949-B6BF-1942ADEBE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1"/>
              <a:t>Faire marcher la maquette , </a:t>
            </a:r>
          </a:p>
          <a:p>
            <a:endParaRPr lang="en-US" noProof="1"/>
          </a:p>
          <a:p>
            <a:r>
              <a:rPr lang="en-US" noProof="1"/>
              <a:t>Réussir a communiquer sans fils</a:t>
            </a:r>
          </a:p>
          <a:p>
            <a:endParaRPr lang="en-US" noProof="1"/>
          </a:p>
          <a:p>
            <a:r>
              <a:rPr lang="en-US" noProof="1"/>
              <a:t>Utiliser le module wifi pour comuniquer avec de son telephone(par mail) a notre projet par exemple </a:t>
            </a:r>
          </a:p>
          <a:p>
            <a:endParaRPr lang="en-US" noProof="1"/>
          </a:p>
        </p:txBody>
      </p:sp>
      <p:sp>
        <p:nvSpPr>
          <p:cNvPr id="6" name="Date Placeholder 17">
            <a:extLst>
              <a:ext uri="{FF2B5EF4-FFF2-40B4-BE49-F238E27FC236}">
                <a16:creationId xmlns:a16="http://schemas.microsoft.com/office/drawing/2014/main" id="{8852E91B-22C2-406B-AA61-E68716EC4A87}"/>
              </a:ext>
            </a:extLst>
          </p:cNvPr>
          <p:cNvSpPr txBox="1">
            <a:spLocks/>
          </p:cNvSpPr>
          <p:nvPr/>
        </p:nvSpPr>
        <p:spPr>
          <a:xfrm>
            <a:off x="8104825" y="4845666"/>
            <a:ext cx="229647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accent2"/>
                </a:solidFill>
              </a:rPr>
              <a:t>BENALLAL - BENKHIRA</a:t>
            </a:r>
          </a:p>
        </p:txBody>
      </p:sp>
      <p:pic>
        <p:nvPicPr>
          <p:cNvPr id="9" name="Image 8" descr="Une image contenant arbre, ciel, extérieur, tenant&#10;&#10;Description générée automatiquement">
            <a:extLst>
              <a:ext uri="{FF2B5EF4-FFF2-40B4-BE49-F238E27FC236}">
                <a16:creationId xmlns:a16="http://schemas.microsoft.com/office/drawing/2014/main" id="{C2B9FADA-C36F-4D46-9866-4983B9FC84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46D0802-5F0C-41BE-8E06-24D83D8CC9D3}"/>
              </a:ext>
            </a:extLst>
          </p:cNvPr>
          <p:cNvSpPr/>
          <p:nvPr/>
        </p:nvSpPr>
        <p:spPr>
          <a:xfrm>
            <a:off x="33338" y="-27604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D7CC31-2202-4D27-8816-8681BB941C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77CD86D0-C729-476D-9CC0-D21CA534CE65}"/>
              </a:ext>
            </a:extLst>
          </p:cNvPr>
          <p:cNvSpPr txBox="1">
            <a:spLocks/>
          </p:cNvSpPr>
          <p:nvPr/>
        </p:nvSpPr>
        <p:spPr>
          <a:xfrm>
            <a:off x="3548062" y="294741"/>
            <a:ext cx="5095875" cy="718659"/>
          </a:xfrm>
          <a:prstGeom prst="rect">
            <a:avLst/>
          </a:prstGeom>
        </p:spPr>
        <p:txBody>
          <a:bodyPr vert="horz" lIns="0" tIns="45720" rIns="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5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800" dirty="0">
                <a:latin typeface="Bebas Neue" panose="020B0606020202050201" pitchFamily="34" charset="0"/>
              </a:rPr>
              <a:t>Objectifs</a:t>
            </a:r>
          </a:p>
        </p:txBody>
      </p:sp>
      <p:sp>
        <p:nvSpPr>
          <p:cNvPr id="16" name="Étoile : 5 branches 15">
            <a:extLst>
              <a:ext uri="{FF2B5EF4-FFF2-40B4-BE49-F238E27FC236}">
                <a16:creationId xmlns:a16="http://schemas.microsoft.com/office/drawing/2014/main" id="{F59B9324-A87C-4045-B492-2237C9FDAD80}"/>
              </a:ext>
            </a:extLst>
          </p:cNvPr>
          <p:cNvSpPr/>
          <p:nvPr/>
        </p:nvSpPr>
        <p:spPr>
          <a:xfrm>
            <a:off x="1354932" y="2215836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Étoile : 5 branches 16">
            <a:extLst>
              <a:ext uri="{FF2B5EF4-FFF2-40B4-BE49-F238E27FC236}">
                <a16:creationId xmlns:a16="http://schemas.microsoft.com/office/drawing/2014/main" id="{BD3829F4-9C04-47B8-B26B-5E5A24F57107}"/>
              </a:ext>
            </a:extLst>
          </p:cNvPr>
          <p:cNvSpPr/>
          <p:nvPr/>
        </p:nvSpPr>
        <p:spPr>
          <a:xfrm>
            <a:off x="1352550" y="3208270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Étoile : 5 branches 17">
            <a:extLst>
              <a:ext uri="{FF2B5EF4-FFF2-40B4-BE49-F238E27FC236}">
                <a16:creationId xmlns:a16="http://schemas.microsoft.com/office/drawing/2014/main" id="{80F6731C-3CBD-4092-B2AA-AEC67DA96ACA}"/>
              </a:ext>
            </a:extLst>
          </p:cNvPr>
          <p:cNvSpPr/>
          <p:nvPr/>
        </p:nvSpPr>
        <p:spPr>
          <a:xfrm>
            <a:off x="1352550" y="4375635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DA641C4E-29B5-4B16-BF7A-397E696ABE28}"/>
              </a:ext>
            </a:extLst>
          </p:cNvPr>
          <p:cNvSpPr txBox="1">
            <a:spLocks/>
          </p:cNvSpPr>
          <p:nvPr/>
        </p:nvSpPr>
        <p:spPr>
          <a:xfrm>
            <a:off x="3581400" y="886695"/>
            <a:ext cx="5095875" cy="37919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5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000" dirty="0">
                <a:latin typeface="Bebas Neue" panose="020B0606020202050201" pitchFamily="34" charset="0"/>
              </a:rPr>
              <a:t>PRINCIPAUX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F47286-13F4-425E-8537-A6D162A50E3B}"/>
              </a:ext>
            </a:extLst>
          </p:cNvPr>
          <p:cNvSpPr/>
          <p:nvPr/>
        </p:nvSpPr>
        <p:spPr>
          <a:xfrm>
            <a:off x="1790698" y="2126861"/>
            <a:ext cx="83118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noProof="1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Le systeme de verouillage marche par lecteur d’EMPREINTE DIGITALe.</a:t>
            </a:r>
            <a:endParaRPr lang="fr-FR" sz="2800" dirty="0">
              <a:solidFill>
                <a:schemeClr val="bg1"/>
              </a:solidFill>
              <a:latin typeface="Bebas Neue" panose="020B0606020202050201" pitchFamily="34" charset="0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A5B979-FD30-4286-888F-1D4BABBA7F2E}"/>
              </a:ext>
            </a:extLst>
          </p:cNvPr>
          <p:cNvSpPr/>
          <p:nvPr/>
        </p:nvSpPr>
        <p:spPr>
          <a:xfrm>
            <a:off x="1790698" y="3135702"/>
            <a:ext cx="42274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noProof="1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Réussir a communiquer sans fils.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215526-B7D8-4B09-87AE-1EF2602C3E2E}"/>
              </a:ext>
            </a:extLst>
          </p:cNvPr>
          <p:cNvSpPr/>
          <p:nvPr/>
        </p:nvSpPr>
        <p:spPr>
          <a:xfrm>
            <a:off x="1790698" y="4336048"/>
            <a:ext cx="1007745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noProof="1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Utiliser le module wifi pour comuniquer d’un telephone(par mail,MESSAGE) a notre projet par exemple.</a:t>
            </a:r>
          </a:p>
        </p:txBody>
      </p:sp>
      <p:sp>
        <p:nvSpPr>
          <p:cNvPr id="21" name="Date Placeholder 17">
            <a:extLst>
              <a:ext uri="{FF2B5EF4-FFF2-40B4-BE49-F238E27FC236}">
                <a16:creationId xmlns:a16="http://schemas.microsoft.com/office/drawing/2014/main" id="{B82A53C7-8D7A-4A48-B53E-CF070F5804D1}"/>
              </a:ext>
            </a:extLst>
          </p:cNvPr>
          <p:cNvSpPr txBox="1">
            <a:spLocks/>
          </p:cNvSpPr>
          <p:nvPr/>
        </p:nvSpPr>
        <p:spPr>
          <a:xfrm>
            <a:off x="19632" y="6382928"/>
            <a:ext cx="2906075" cy="513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Serrure </a:t>
            </a:r>
            <a:r>
              <a:rPr lang="fr-FR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connectée</a:t>
            </a:r>
          </a:p>
        </p:txBody>
      </p:sp>
      <p:sp>
        <p:nvSpPr>
          <p:cNvPr id="22" name="Date Placeholder 17">
            <a:extLst>
              <a:ext uri="{FF2B5EF4-FFF2-40B4-BE49-F238E27FC236}">
                <a16:creationId xmlns:a16="http://schemas.microsoft.com/office/drawing/2014/main" id="{781D69A6-E406-4B6A-B851-71FC2289C379}"/>
              </a:ext>
            </a:extLst>
          </p:cNvPr>
          <p:cNvSpPr txBox="1">
            <a:spLocks/>
          </p:cNvSpPr>
          <p:nvPr/>
        </p:nvSpPr>
        <p:spPr>
          <a:xfrm>
            <a:off x="10325682" y="6382928"/>
            <a:ext cx="2906075" cy="513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BENALLAL - BENKHIRA</a:t>
            </a:r>
          </a:p>
        </p:txBody>
      </p:sp>
    </p:spTree>
    <p:extLst>
      <p:ext uri="{BB962C8B-B14F-4D97-AF65-F5344CB8AC3E}">
        <p14:creationId xmlns:p14="http://schemas.microsoft.com/office/powerpoint/2010/main" val="240432972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8A2B6-3804-1544-AC44-A41D90862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3264"/>
            <a:ext cx="10515600" cy="718658"/>
          </a:xfrm>
        </p:spPr>
        <p:txBody>
          <a:bodyPr/>
          <a:lstStyle/>
          <a:p>
            <a:pPr algn="ctr"/>
            <a:r>
              <a:rPr lang="en-US" sz="4400" noProof="1">
                <a:latin typeface="Bebas Neue" panose="020B0606020202050201" pitchFamily="34" charset="0"/>
              </a:rPr>
              <a:t>Objectifs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A6CBAD-73F5-D949-B6BF-1942ADEBE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1"/>
              <a:t>Faire marcher la maquette , </a:t>
            </a:r>
          </a:p>
          <a:p>
            <a:endParaRPr lang="en-US" noProof="1"/>
          </a:p>
          <a:p>
            <a:r>
              <a:rPr lang="en-US" noProof="1"/>
              <a:t>Réussir a communiquer sans fils</a:t>
            </a:r>
          </a:p>
          <a:p>
            <a:endParaRPr lang="en-US" noProof="1"/>
          </a:p>
          <a:p>
            <a:r>
              <a:rPr lang="en-US" noProof="1"/>
              <a:t>Utiliser le module wifi pour comuniquer avec de son telephone(par mail) a notre projet par exemple </a:t>
            </a:r>
          </a:p>
          <a:p>
            <a:endParaRPr lang="en-US" noProof="1"/>
          </a:p>
        </p:txBody>
      </p:sp>
      <p:sp>
        <p:nvSpPr>
          <p:cNvPr id="6" name="Date Placeholder 17">
            <a:extLst>
              <a:ext uri="{FF2B5EF4-FFF2-40B4-BE49-F238E27FC236}">
                <a16:creationId xmlns:a16="http://schemas.microsoft.com/office/drawing/2014/main" id="{8852E91B-22C2-406B-AA61-E68716EC4A87}"/>
              </a:ext>
            </a:extLst>
          </p:cNvPr>
          <p:cNvSpPr txBox="1">
            <a:spLocks/>
          </p:cNvSpPr>
          <p:nvPr/>
        </p:nvSpPr>
        <p:spPr>
          <a:xfrm>
            <a:off x="8104825" y="5113474"/>
            <a:ext cx="229647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accent2"/>
                </a:solidFill>
              </a:rPr>
              <a:t>BENALLAL - BENKHIRA</a:t>
            </a:r>
          </a:p>
        </p:txBody>
      </p:sp>
      <p:pic>
        <p:nvPicPr>
          <p:cNvPr id="9" name="Image 8" descr="Une image contenant arbre, ciel, extérieur, tenant&#10;&#10;Description générée automatiquement">
            <a:extLst>
              <a:ext uri="{FF2B5EF4-FFF2-40B4-BE49-F238E27FC236}">
                <a16:creationId xmlns:a16="http://schemas.microsoft.com/office/drawing/2014/main" id="{C2B9FADA-C36F-4D46-9866-4983B9FC84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46D0802-5F0C-41BE-8E06-24D83D8CC9D3}"/>
              </a:ext>
            </a:extLst>
          </p:cNvPr>
          <p:cNvSpPr/>
          <p:nvPr/>
        </p:nvSpPr>
        <p:spPr>
          <a:xfrm>
            <a:off x="33337" y="10761"/>
            <a:ext cx="12192000" cy="6858000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D7CC31-2202-4D27-8816-8681BB941C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77CD86D0-C729-476D-9CC0-D21CA534CE65}"/>
              </a:ext>
            </a:extLst>
          </p:cNvPr>
          <p:cNvSpPr txBox="1">
            <a:spLocks/>
          </p:cNvSpPr>
          <p:nvPr/>
        </p:nvSpPr>
        <p:spPr>
          <a:xfrm>
            <a:off x="3548062" y="275691"/>
            <a:ext cx="5095875" cy="718659"/>
          </a:xfrm>
          <a:prstGeom prst="rect">
            <a:avLst/>
          </a:prstGeom>
        </p:spPr>
        <p:txBody>
          <a:bodyPr vert="horz" lIns="0" tIns="45720" rIns="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5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800" dirty="0">
                <a:latin typeface="Bebas Neue" panose="020B0606020202050201" pitchFamily="34" charset="0"/>
              </a:rPr>
              <a:t>Objectifs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5AF83D-1709-4E80-AB17-31A72026E3CD}"/>
              </a:ext>
            </a:extLst>
          </p:cNvPr>
          <p:cNvSpPr/>
          <p:nvPr/>
        </p:nvSpPr>
        <p:spPr>
          <a:xfrm>
            <a:off x="1737310" y="2361100"/>
            <a:ext cx="88408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noProof="1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UTILSER le module nfc POUR POUVOIR UTILSER LE SYSTEME DE deverouillage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28C542-9A2F-4202-AC11-355CD1C3527C}"/>
              </a:ext>
            </a:extLst>
          </p:cNvPr>
          <p:cNvSpPr/>
          <p:nvPr/>
        </p:nvSpPr>
        <p:spPr>
          <a:xfrm>
            <a:off x="1737310" y="4492561"/>
            <a:ext cx="100012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noProof="1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Utilser le capteur d’empreinte d’un SMARTPHONE pour deverouiller la serrure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534EDF-4964-4783-ACF8-A42AB8EBFDCC}"/>
              </a:ext>
            </a:extLst>
          </p:cNvPr>
          <p:cNvSpPr/>
          <p:nvPr/>
        </p:nvSpPr>
        <p:spPr>
          <a:xfrm>
            <a:off x="1737310" y="3360156"/>
            <a:ext cx="79928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noProof="1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UTILISER le module BLUETOOTH POUR COMMUNIQUER AVEC LE SYSTEME </a:t>
            </a:r>
          </a:p>
        </p:txBody>
      </p:sp>
      <p:sp>
        <p:nvSpPr>
          <p:cNvPr id="16" name="Étoile : 5 branches 15">
            <a:extLst>
              <a:ext uri="{FF2B5EF4-FFF2-40B4-BE49-F238E27FC236}">
                <a16:creationId xmlns:a16="http://schemas.microsoft.com/office/drawing/2014/main" id="{F59B9324-A87C-4045-B492-2237C9FDAD80}"/>
              </a:ext>
            </a:extLst>
          </p:cNvPr>
          <p:cNvSpPr/>
          <p:nvPr/>
        </p:nvSpPr>
        <p:spPr>
          <a:xfrm>
            <a:off x="1354932" y="2483644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Étoile : 5 branches 16">
            <a:extLst>
              <a:ext uri="{FF2B5EF4-FFF2-40B4-BE49-F238E27FC236}">
                <a16:creationId xmlns:a16="http://schemas.microsoft.com/office/drawing/2014/main" id="{BD3829F4-9C04-47B8-B26B-5E5A24F57107}"/>
              </a:ext>
            </a:extLst>
          </p:cNvPr>
          <p:cNvSpPr/>
          <p:nvPr/>
        </p:nvSpPr>
        <p:spPr>
          <a:xfrm>
            <a:off x="1352550" y="3476078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Étoile : 5 branches 17">
            <a:extLst>
              <a:ext uri="{FF2B5EF4-FFF2-40B4-BE49-F238E27FC236}">
                <a16:creationId xmlns:a16="http://schemas.microsoft.com/office/drawing/2014/main" id="{80F6731C-3CBD-4092-B2AA-AEC67DA96ACA}"/>
              </a:ext>
            </a:extLst>
          </p:cNvPr>
          <p:cNvSpPr/>
          <p:nvPr/>
        </p:nvSpPr>
        <p:spPr>
          <a:xfrm>
            <a:off x="1352550" y="4643443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DA641C4E-29B5-4B16-BF7A-397E696ABE28}"/>
              </a:ext>
            </a:extLst>
          </p:cNvPr>
          <p:cNvSpPr txBox="1">
            <a:spLocks/>
          </p:cNvSpPr>
          <p:nvPr/>
        </p:nvSpPr>
        <p:spPr>
          <a:xfrm>
            <a:off x="3581400" y="905745"/>
            <a:ext cx="5095875" cy="37919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5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000" dirty="0">
                <a:latin typeface="Bebas Neue" panose="020B0606020202050201" pitchFamily="34" charset="0"/>
              </a:rPr>
              <a:t>SECONDAIRES</a:t>
            </a:r>
          </a:p>
        </p:txBody>
      </p:sp>
      <p:sp>
        <p:nvSpPr>
          <p:cNvPr id="20" name="Date Placeholder 17">
            <a:extLst>
              <a:ext uri="{FF2B5EF4-FFF2-40B4-BE49-F238E27FC236}">
                <a16:creationId xmlns:a16="http://schemas.microsoft.com/office/drawing/2014/main" id="{080FA0AD-2ACC-42DF-BE60-C733A96FF6C3}"/>
              </a:ext>
            </a:extLst>
          </p:cNvPr>
          <p:cNvSpPr txBox="1">
            <a:spLocks/>
          </p:cNvSpPr>
          <p:nvPr/>
        </p:nvSpPr>
        <p:spPr>
          <a:xfrm>
            <a:off x="19632" y="6382928"/>
            <a:ext cx="2906075" cy="513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Serrure </a:t>
            </a:r>
            <a:r>
              <a:rPr lang="fr-FR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connectée</a:t>
            </a:r>
          </a:p>
        </p:txBody>
      </p:sp>
      <p:sp>
        <p:nvSpPr>
          <p:cNvPr id="21" name="Date Placeholder 17">
            <a:extLst>
              <a:ext uri="{FF2B5EF4-FFF2-40B4-BE49-F238E27FC236}">
                <a16:creationId xmlns:a16="http://schemas.microsoft.com/office/drawing/2014/main" id="{B1214105-B80A-43A8-9DFC-332D9AC13F3B}"/>
              </a:ext>
            </a:extLst>
          </p:cNvPr>
          <p:cNvSpPr txBox="1">
            <a:spLocks/>
          </p:cNvSpPr>
          <p:nvPr/>
        </p:nvSpPr>
        <p:spPr>
          <a:xfrm>
            <a:off x="10325682" y="6382928"/>
            <a:ext cx="2906075" cy="513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BENALLAL - BENKHIRA</a:t>
            </a:r>
          </a:p>
        </p:txBody>
      </p:sp>
    </p:spTree>
    <p:extLst>
      <p:ext uri="{BB962C8B-B14F-4D97-AF65-F5344CB8AC3E}">
        <p14:creationId xmlns:p14="http://schemas.microsoft.com/office/powerpoint/2010/main" val="5596328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 descr="Une image contenant objet, pièce d’échec, intérieur, mur&#10;&#10;Description générée avec un niveau de confiance très élevé">
            <a:extLst>
              <a:ext uri="{FF2B5EF4-FFF2-40B4-BE49-F238E27FC236}">
                <a16:creationId xmlns:a16="http://schemas.microsoft.com/office/drawing/2014/main" id="{09E34AE0-8E43-4759-9797-2098B7894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8402163-15F6-4829-87D8-BB362EEC0355}"/>
              </a:ext>
            </a:extLst>
          </p:cNvPr>
          <p:cNvSpPr/>
          <p:nvPr/>
        </p:nvSpPr>
        <p:spPr>
          <a:xfrm>
            <a:off x="0" y="0"/>
            <a:ext cx="1223743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9" name="OTLSHAPE_T_d1507011f0e3474ea5ec992b59f05503_LeftVerticalConnector1">
            <a:extLst>
              <a:ext uri="{FF2B5EF4-FFF2-40B4-BE49-F238E27FC236}">
                <a16:creationId xmlns:a16="http://schemas.microsoft.com/office/drawing/2014/main" id="{43FE1F6C-D625-4DE2-80EB-063122713A9A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9782039" y="5082540"/>
            <a:ext cx="0" cy="26670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OTLSHAPE_T_48d7d5ff336d462fbe074aacd41fced8_RightVerticalConnector2">
            <a:extLst>
              <a:ext uri="{FF2B5EF4-FFF2-40B4-BE49-F238E27FC236}">
                <a16:creationId xmlns:a16="http://schemas.microsoft.com/office/drawing/2014/main" id="{99CF0938-05E5-4258-8BD3-193B9FE1C717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9714358" y="5013960"/>
            <a:ext cx="0" cy="33528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OTLSHAPE_T_48d7d5ff336d462fbe074aacd41fced8_RightVerticalConnector1">
            <a:extLst>
              <a:ext uri="{FF2B5EF4-FFF2-40B4-BE49-F238E27FC236}">
                <a16:creationId xmlns:a16="http://schemas.microsoft.com/office/drawing/2014/main" id="{D0BCEB70-46DE-456F-984D-E72583804E29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9714358" y="4765040"/>
            <a:ext cx="0" cy="13208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OTLSHAPE_T_adf970c834164544b38fe42dc1844a75_RightVerticalConnector2">
            <a:extLst>
              <a:ext uri="{FF2B5EF4-FFF2-40B4-BE49-F238E27FC236}">
                <a16:creationId xmlns:a16="http://schemas.microsoft.com/office/drawing/2014/main" id="{9F05A7E6-7AB0-4057-9808-2AD3322D70D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11202300" y="5082540"/>
            <a:ext cx="0" cy="26670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OTLSHAPE_T_adf970c834164544b38fe42dc1844a75_RightVerticalConnector1">
            <a:extLst>
              <a:ext uri="{FF2B5EF4-FFF2-40B4-BE49-F238E27FC236}">
                <a16:creationId xmlns:a16="http://schemas.microsoft.com/office/drawing/2014/main" id="{417C6302-4E42-4D94-AC53-C39D26CFDC6E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>
            <a:off x="11202300" y="4447540"/>
            <a:ext cx="0" cy="38100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OTLSHAPE_T_adf970c834164544b38fe42dc1844a75_LeftVerticalConnector1">
            <a:extLst>
              <a:ext uri="{FF2B5EF4-FFF2-40B4-BE49-F238E27FC236}">
                <a16:creationId xmlns:a16="http://schemas.microsoft.com/office/drawing/2014/main" id="{C9D9DEB8-343E-40D4-9A7E-3B0C27C00F00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8496998" y="4765040"/>
            <a:ext cx="0" cy="58420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OTLSHAPE_T_a58d027968cf4916b27c9154731ca416_RightVerticalConnector3">
            <a:extLst>
              <a:ext uri="{FF2B5EF4-FFF2-40B4-BE49-F238E27FC236}">
                <a16:creationId xmlns:a16="http://schemas.microsoft.com/office/drawing/2014/main" id="{DEFA3B7D-3878-4D3A-88B9-0245CCC9A97D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8429317" y="4696460"/>
            <a:ext cx="0" cy="65278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OTLSHAPE_T_a58d027968cf4916b27c9154731ca416_RightVerticalConnector2">
            <a:extLst>
              <a:ext uri="{FF2B5EF4-FFF2-40B4-BE49-F238E27FC236}">
                <a16:creationId xmlns:a16="http://schemas.microsoft.com/office/drawing/2014/main" id="{4605EF5C-EEA2-4120-9151-1A96023A1313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8429317" y="4378960"/>
            <a:ext cx="0" cy="20066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OTLSHAPE_T_a58d027968cf4916b27c9154731ca416_RightVerticalConnector1">
            <a:extLst>
              <a:ext uri="{FF2B5EF4-FFF2-40B4-BE49-F238E27FC236}">
                <a16:creationId xmlns:a16="http://schemas.microsoft.com/office/drawing/2014/main" id="{F4BFB459-5623-4974-9F06-562E068B7178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8429317" y="3812540"/>
            <a:ext cx="0" cy="44958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OTLSHAPE_T_a58d027968cf4916b27c9154731ca416_LeftVerticalConnector1">
            <a:extLst>
              <a:ext uri="{FF2B5EF4-FFF2-40B4-BE49-F238E27FC236}">
                <a16:creationId xmlns:a16="http://schemas.microsoft.com/office/drawing/2014/main" id="{C51898FB-AF12-4D5F-986F-1417FBDCCBF6}"/>
              </a:ext>
            </a:extLst>
          </p:cNvPr>
          <p:cNvCxnSpPr/>
          <p:nvPr>
            <p:custDataLst>
              <p:tags r:id="rId10"/>
            </p:custDataLst>
          </p:nvPr>
        </p:nvCxnSpPr>
        <p:spPr>
          <a:xfrm>
            <a:off x="7009056" y="4130040"/>
            <a:ext cx="0" cy="121920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OTLSHAPE_T_7149c3a188b944c8a7174d2bb76898c8_RightVerticalConnector1">
            <a:extLst>
              <a:ext uri="{FF2B5EF4-FFF2-40B4-BE49-F238E27FC236}">
                <a16:creationId xmlns:a16="http://schemas.microsoft.com/office/drawing/2014/main" id="{547E3E3D-D22F-44B3-B10A-706ADFCCAAE9}"/>
              </a:ext>
            </a:extLst>
          </p:cNvPr>
          <p:cNvCxnSpPr/>
          <p:nvPr>
            <p:custDataLst>
              <p:tags r:id="rId11"/>
            </p:custDataLst>
          </p:nvPr>
        </p:nvCxnSpPr>
        <p:spPr>
          <a:xfrm>
            <a:off x="5859235" y="3495040"/>
            <a:ext cx="0" cy="185420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OTLSHAPE_T_1b1aad66eebe4b74824324b84f38222b_RightVerticalConnector3">
            <a:extLst>
              <a:ext uri="{FF2B5EF4-FFF2-40B4-BE49-F238E27FC236}">
                <a16:creationId xmlns:a16="http://schemas.microsoft.com/office/drawing/2014/main" id="{7293C2BE-E127-4AC0-A71B-8E374BF911AB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>
            <a:off x="6941375" y="4061460"/>
            <a:ext cx="0" cy="128778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OTLSHAPE_T_1b1aad66eebe4b74824324b84f38222b_RightVerticalConnector2">
            <a:extLst>
              <a:ext uri="{FF2B5EF4-FFF2-40B4-BE49-F238E27FC236}">
                <a16:creationId xmlns:a16="http://schemas.microsoft.com/office/drawing/2014/main" id="{D198A76A-656A-4ADB-8834-999159E8EC35}"/>
              </a:ext>
            </a:extLst>
          </p:cNvPr>
          <p:cNvCxnSpPr/>
          <p:nvPr>
            <p:custDataLst>
              <p:tags r:id="rId13"/>
            </p:custDataLst>
          </p:nvPr>
        </p:nvCxnSpPr>
        <p:spPr>
          <a:xfrm>
            <a:off x="6941375" y="3743960"/>
            <a:ext cx="0" cy="20066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OTLSHAPE_T_1b1aad66eebe4b74824324b84f38222b_RightVerticalConnector1">
            <a:extLst>
              <a:ext uri="{FF2B5EF4-FFF2-40B4-BE49-F238E27FC236}">
                <a16:creationId xmlns:a16="http://schemas.microsoft.com/office/drawing/2014/main" id="{CC917283-23C0-44C1-A5EA-349295645CF9}"/>
              </a:ext>
            </a:extLst>
          </p:cNvPr>
          <p:cNvCxnSpPr/>
          <p:nvPr>
            <p:custDataLst>
              <p:tags r:id="rId14"/>
            </p:custDataLst>
          </p:nvPr>
        </p:nvCxnSpPr>
        <p:spPr>
          <a:xfrm>
            <a:off x="6941375" y="3177540"/>
            <a:ext cx="0" cy="44958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OTLSHAPE_T_1b1aad66eebe4b74824324b84f38222b_LeftVerticalConnector1">
            <a:extLst>
              <a:ext uri="{FF2B5EF4-FFF2-40B4-BE49-F238E27FC236}">
                <a16:creationId xmlns:a16="http://schemas.microsoft.com/office/drawing/2014/main" id="{11F54CD3-1387-400B-B198-5B25A368A3FF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>
            <a:off x="5047678" y="3177540"/>
            <a:ext cx="0" cy="217170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OTLSHAPE_T_91e86c6ce99d48548762ba4a0caf8d75_LeftVerticalConnector1">
            <a:extLst>
              <a:ext uri="{FF2B5EF4-FFF2-40B4-BE49-F238E27FC236}">
                <a16:creationId xmlns:a16="http://schemas.microsoft.com/office/drawing/2014/main" id="{78B4EA3F-D055-4D2F-AB1D-1470CAA2F774}"/>
              </a:ext>
            </a:extLst>
          </p:cNvPr>
          <p:cNvCxnSpPr/>
          <p:nvPr>
            <p:custDataLst>
              <p:tags r:id="rId16"/>
            </p:custDataLst>
          </p:nvPr>
        </p:nvCxnSpPr>
        <p:spPr>
          <a:xfrm>
            <a:off x="3018666" y="2860040"/>
            <a:ext cx="0" cy="248920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OTLSHAPE_T_184a1a4c93944062bead284b0de7149c_RightVerticalConnector2">
            <a:extLst>
              <a:ext uri="{FF2B5EF4-FFF2-40B4-BE49-F238E27FC236}">
                <a16:creationId xmlns:a16="http://schemas.microsoft.com/office/drawing/2014/main" id="{0812C591-1456-4916-8FBB-8262AEDCF975}"/>
              </a:ext>
            </a:extLst>
          </p:cNvPr>
          <p:cNvCxnSpPr/>
          <p:nvPr>
            <p:custDataLst>
              <p:tags r:id="rId17"/>
            </p:custDataLst>
          </p:nvPr>
        </p:nvCxnSpPr>
        <p:spPr>
          <a:xfrm>
            <a:off x="2950985" y="2791460"/>
            <a:ext cx="0" cy="255778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OTLSHAPE_T_184a1a4c93944062bead284b0de7149c_RightVerticalConnector1">
            <a:extLst>
              <a:ext uri="{FF2B5EF4-FFF2-40B4-BE49-F238E27FC236}">
                <a16:creationId xmlns:a16="http://schemas.microsoft.com/office/drawing/2014/main" id="{EC2147BE-81CC-4571-8B17-387D77BBC65C}"/>
              </a:ext>
            </a:extLst>
          </p:cNvPr>
          <p:cNvCxnSpPr/>
          <p:nvPr>
            <p:custDataLst>
              <p:tags r:id="rId18"/>
            </p:custDataLst>
          </p:nvPr>
        </p:nvCxnSpPr>
        <p:spPr>
          <a:xfrm>
            <a:off x="2950985" y="2542540"/>
            <a:ext cx="0" cy="13208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OTLSHAPE_T_0571764d832c4c17b9661d9d32209f65_RightVerticalConnector4">
            <a:extLst>
              <a:ext uri="{FF2B5EF4-FFF2-40B4-BE49-F238E27FC236}">
                <a16:creationId xmlns:a16="http://schemas.microsoft.com/office/drawing/2014/main" id="{EAC09DEF-4557-4438-B06F-3700C570905A}"/>
              </a:ext>
            </a:extLst>
          </p:cNvPr>
          <p:cNvCxnSpPr/>
          <p:nvPr>
            <p:custDataLst>
              <p:tags r:id="rId19"/>
            </p:custDataLst>
          </p:nvPr>
        </p:nvCxnSpPr>
        <p:spPr>
          <a:xfrm>
            <a:off x="4979997" y="3426460"/>
            <a:ext cx="0" cy="192278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OTLSHAPE_T_0571764d832c4c17b9661d9d32209f65_RightVerticalConnector3">
            <a:extLst>
              <a:ext uri="{FF2B5EF4-FFF2-40B4-BE49-F238E27FC236}">
                <a16:creationId xmlns:a16="http://schemas.microsoft.com/office/drawing/2014/main" id="{4300C570-7BFB-4072-801C-8C2A4B303220}"/>
              </a:ext>
            </a:extLst>
          </p:cNvPr>
          <p:cNvCxnSpPr/>
          <p:nvPr>
            <p:custDataLst>
              <p:tags r:id="rId20"/>
            </p:custDataLst>
          </p:nvPr>
        </p:nvCxnSpPr>
        <p:spPr>
          <a:xfrm>
            <a:off x="4979997" y="3108960"/>
            <a:ext cx="0" cy="20066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OTLSHAPE_T_0571764d832c4c17b9661d9d32209f65_RightVerticalConnector2">
            <a:extLst>
              <a:ext uri="{FF2B5EF4-FFF2-40B4-BE49-F238E27FC236}">
                <a16:creationId xmlns:a16="http://schemas.microsoft.com/office/drawing/2014/main" id="{C10E03F0-042F-4CDA-85CA-2D50A5A3A2F6}"/>
              </a:ext>
            </a:extLst>
          </p:cNvPr>
          <p:cNvCxnSpPr/>
          <p:nvPr>
            <p:custDataLst>
              <p:tags r:id="rId21"/>
            </p:custDataLst>
          </p:nvPr>
        </p:nvCxnSpPr>
        <p:spPr>
          <a:xfrm>
            <a:off x="4979997" y="2860040"/>
            <a:ext cx="0" cy="13208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OTLSHAPE_T_0571764d832c4c17b9661d9d32209f65_RightVerticalConnector1">
            <a:extLst>
              <a:ext uri="{FF2B5EF4-FFF2-40B4-BE49-F238E27FC236}">
                <a16:creationId xmlns:a16="http://schemas.microsoft.com/office/drawing/2014/main" id="{378D39D0-5A95-4328-A85D-1B87C8B463D5}"/>
              </a:ext>
            </a:extLst>
          </p:cNvPr>
          <p:cNvCxnSpPr/>
          <p:nvPr>
            <p:custDataLst>
              <p:tags r:id="rId22"/>
            </p:custDataLst>
          </p:nvPr>
        </p:nvCxnSpPr>
        <p:spPr>
          <a:xfrm>
            <a:off x="4979997" y="2225040"/>
            <a:ext cx="0" cy="38100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OTLSHAPE_T_0571764d832c4c17b9661d9d32209f65_LeftVerticalConnector1">
            <a:extLst>
              <a:ext uri="{FF2B5EF4-FFF2-40B4-BE49-F238E27FC236}">
                <a16:creationId xmlns:a16="http://schemas.microsoft.com/office/drawing/2014/main" id="{06D87857-4B86-4DC6-B7C4-BC1DB41BFFB8}"/>
              </a:ext>
            </a:extLst>
          </p:cNvPr>
          <p:cNvCxnSpPr/>
          <p:nvPr>
            <p:custDataLst>
              <p:tags r:id="rId23"/>
            </p:custDataLst>
          </p:nvPr>
        </p:nvCxnSpPr>
        <p:spPr>
          <a:xfrm>
            <a:off x="1192555" y="2225040"/>
            <a:ext cx="0" cy="312420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TLSHAPE_TB_00000000000000000000000000000000_ScaleContainer">
            <a:extLst>
              <a:ext uri="{FF2B5EF4-FFF2-40B4-BE49-F238E27FC236}">
                <a16:creationId xmlns:a16="http://schemas.microsoft.com/office/drawing/2014/main" id="{96CDECD1-989D-4DC8-B7D7-A2511634A825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922020" y="5349240"/>
            <a:ext cx="10350500" cy="38100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33" name="OTLSHAPE_TB_00000000000000000000000000000000_TimescaleInterval1">
            <a:extLst>
              <a:ext uri="{FF2B5EF4-FFF2-40B4-BE49-F238E27FC236}">
                <a16:creationId xmlns:a16="http://schemas.microsoft.com/office/drawing/2014/main" id="{947D7A44-2C95-44C1-9711-8CB66DB3490B}"/>
              </a:ext>
            </a:extLst>
          </p:cNvPr>
          <p:cNvSpPr txBox="1"/>
          <p:nvPr>
            <p:custDataLst>
              <p:tags r:id="rId25"/>
            </p:custDataLst>
          </p:nvPr>
        </p:nvSpPr>
        <p:spPr>
          <a:xfrm>
            <a:off x="5719770" y="5466467"/>
            <a:ext cx="395307" cy="14605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000" spc="-18" dirty="0">
                <a:solidFill>
                  <a:schemeClr val="bg1"/>
                </a:solidFill>
                <a:latin typeface="Arial" panose="020B0604020202020204" pitchFamily="34" charset="0"/>
              </a:rPr>
              <a:t>April</a:t>
            </a:r>
          </a:p>
        </p:txBody>
      </p:sp>
      <p:cxnSp>
        <p:nvCxnSpPr>
          <p:cNvPr id="34" name="OTLSHAPE_TB_00000000000000000000000000000000_Separator1">
            <a:extLst>
              <a:ext uri="{FF2B5EF4-FFF2-40B4-BE49-F238E27FC236}">
                <a16:creationId xmlns:a16="http://schemas.microsoft.com/office/drawing/2014/main" id="{AC5CD89A-C145-4EBB-9C0E-2CAF0B905857}"/>
              </a:ext>
            </a:extLst>
          </p:cNvPr>
          <p:cNvCxnSpPr/>
          <p:nvPr>
            <p:custDataLst>
              <p:tags r:id="rId26"/>
            </p:custDataLst>
          </p:nvPr>
        </p:nvCxnSpPr>
        <p:spPr>
          <a:xfrm>
            <a:off x="2951031" y="5412740"/>
            <a:ext cx="0" cy="254000"/>
          </a:xfrm>
          <a:prstGeom prst="line">
            <a:avLst/>
          </a:prstGeom>
          <a:ln w="6350" cap="flat" cmpd="sng" algn="ctr">
            <a:solidFill>
              <a:schemeClr val="dk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TLSHAPE_TB_00000000000000000000000000000000_TimescaleInterval2">
            <a:extLst>
              <a:ext uri="{FF2B5EF4-FFF2-40B4-BE49-F238E27FC236}">
                <a16:creationId xmlns:a16="http://schemas.microsoft.com/office/drawing/2014/main" id="{A792A21D-D79F-44F1-AC02-1C0A3238184C}"/>
              </a:ext>
            </a:extLst>
          </p:cNvPr>
          <p:cNvSpPr txBox="1"/>
          <p:nvPr>
            <p:custDataLst>
              <p:tags r:id="rId27"/>
            </p:custDataLst>
          </p:nvPr>
        </p:nvSpPr>
        <p:spPr>
          <a:xfrm>
            <a:off x="9375162" y="5461679"/>
            <a:ext cx="242054" cy="14605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000" spc="-20" dirty="0">
                <a:solidFill>
                  <a:schemeClr val="bg1"/>
                </a:solidFill>
                <a:latin typeface="Arial" panose="020B0604020202020204" pitchFamily="34" charset="0"/>
              </a:rPr>
              <a:t>Mai</a:t>
            </a:r>
          </a:p>
        </p:txBody>
      </p:sp>
      <p:cxnSp>
        <p:nvCxnSpPr>
          <p:cNvPr id="36" name="OTLSHAPE_TB_00000000000000000000000000000000_Separator4">
            <a:extLst>
              <a:ext uri="{FF2B5EF4-FFF2-40B4-BE49-F238E27FC236}">
                <a16:creationId xmlns:a16="http://schemas.microsoft.com/office/drawing/2014/main" id="{BF05E67D-4749-4484-ADDC-68EDFBD25F44}"/>
              </a:ext>
            </a:extLst>
          </p:cNvPr>
          <p:cNvCxnSpPr/>
          <p:nvPr>
            <p:custDataLst>
              <p:tags r:id="rId28"/>
            </p:custDataLst>
          </p:nvPr>
        </p:nvCxnSpPr>
        <p:spPr>
          <a:xfrm>
            <a:off x="9173335" y="5412740"/>
            <a:ext cx="0" cy="254000"/>
          </a:xfrm>
          <a:prstGeom prst="line">
            <a:avLst/>
          </a:prstGeom>
          <a:ln w="6350" cap="flat" cmpd="sng" algn="ctr">
            <a:solidFill>
              <a:schemeClr val="dk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TLSHAPE_TB_00000000000000000000000000000000_TimescaleInterval5">
            <a:extLst>
              <a:ext uri="{FF2B5EF4-FFF2-40B4-BE49-F238E27FC236}">
                <a16:creationId xmlns:a16="http://schemas.microsoft.com/office/drawing/2014/main" id="{7C7E4C6B-F970-446A-9697-CAE1ABEA5F72}"/>
              </a:ext>
            </a:extLst>
          </p:cNvPr>
          <p:cNvSpPr txBox="1"/>
          <p:nvPr>
            <p:custDataLst>
              <p:tags r:id="rId29"/>
            </p:custDataLst>
          </p:nvPr>
        </p:nvSpPr>
        <p:spPr>
          <a:xfrm flipV="1">
            <a:off x="9236835" y="5412740"/>
            <a:ext cx="45719" cy="5397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endParaRPr lang="en-GB" sz="1000" spc="-16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8" name="OTLSHAPE_T_0571764d832c4c17b9661d9d32209f65_Shape">
            <a:extLst>
              <a:ext uri="{FF2B5EF4-FFF2-40B4-BE49-F238E27FC236}">
                <a16:creationId xmlns:a16="http://schemas.microsoft.com/office/drawing/2014/main" id="{376417AF-EB5B-4197-8A09-D58B2CD53F83}"/>
              </a:ext>
            </a:extLst>
          </p:cNvPr>
          <p:cNvSpPr/>
          <p:nvPr>
            <p:custDataLst>
              <p:tags r:id="rId30"/>
            </p:custDataLst>
          </p:nvPr>
        </p:nvSpPr>
        <p:spPr>
          <a:xfrm>
            <a:off x="1192555" y="1971040"/>
            <a:ext cx="1758425" cy="254000"/>
          </a:xfrm>
          <a:prstGeom prst="rect">
            <a:avLst/>
          </a:prstGeom>
          <a:solidFill>
            <a:schemeClr val="bg1">
              <a:alpha val="26000"/>
            </a:schemeClr>
          </a:solidFill>
          <a:ln w="19050">
            <a:solidFill>
              <a:schemeClr val="bg1"/>
            </a:solidFill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39" name="OTLSHAPE_T_0571764d832c4c17b9661d9d32209f65_Duration">
            <a:extLst>
              <a:ext uri="{FF2B5EF4-FFF2-40B4-BE49-F238E27FC236}">
                <a16:creationId xmlns:a16="http://schemas.microsoft.com/office/drawing/2014/main" id="{F393B02F-BF3E-4344-9AFA-C7CFF9A037EC}"/>
              </a:ext>
            </a:extLst>
          </p:cNvPr>
          <p:cNvSpPr txBox="1"/>
          <p:nvPr>
            <p:custDataLst>
              <p:tags r:id="rId31"/>
            </p:custDataLst>
          </p:nvPr>
        </p:nvSpPr>
        <p:spPr>
          <a:xfrm>
            <a:off x="785859" y="2039620"/>
            <a:ext cx="368300" cy="12311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800" i="1" spc="-6" dirty="0">
                <a:solidFill>
                  <a:schemeClr val="bg1"/>
                </a:solidFill>
                <a:latin typeface="Arial" panose="020B0604020202020204" pitchFamily="34" charset="0"/>
              </a:rPr>
              <a:t>7 </a:t>
            </a:r>
            <a:r>
              <a:rPr lang="en-GB" sz="800" i="1" spc="-6" dirty="0" err="1">
                <a:solidFill>
                  <a:schemeClr val="bg1"/>
                </a:solidFill>
                <a:latin typeface="Arial" panose="020B0604020202020204" pitchFamily="34" charset="0"/>
              </a:rPr>
              <a:t>jours</a:t>
            </a:r>
            <a:endParaRPr lang="en-GB" sz="800" i="1" spc="-6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0" name="OTLSHAPE_T_0571764d832c4c17b9661d9d32209f65_JoinedDate">
            <a:extLst>
              <a:ext uri="{FF2B5EF4-FFF2-40B4-BE49-F238E27FC236}">
                <a16:creationId xmlns:a16="http://schemas.microsoft.com/office/drawing/2014/main" id="{89244873-DE1B-4DC1-82F0-1DC53FFCA665}"/>
              </a:ext>
            </a:extLst>
          </p:cNvPr>
          <p:cNvSpPr txBox="1"/>
          <p:nvPr>
            <p:custDataLst>
              <p:tags r:id="rId32"/>
            </p:custDataLst>
          </p:nvPr>
        </p:nvSpPr>
        <p:spPr>
          <a:xfrm>
            <a:off x="5030797" y="2039620"/>
            <a:ext cx="673100" cy="12311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800" spc="-4" dirty="0">
                <a:solidFill>
                  <a:schemeClr val="bg1"/>
                </a:solidFill>
                <a:latin typeface="Arial" panose="020B0604020202020204" pitchFamily="34" charset="0"/>
              </a:rPr>
              <a:t>Mars 11 </a:t>
            </a:r>
          </a:p>
        </p:txBody>
      </p:sp>
      <p:sp>
        <p:nvSpPr>
          <p:cNvPr id="41" name="OTLSHAPE_T_0571764d832c4c17b9661d9d32209f65_Title">
            <a:extLst>
              <a:ext uri="{FF2B5EF4-FFF2-40B4-BE49-F238E27FC236}">
                <a16:creationId xmlns:a16="http://schemas.microsoft.com/office/drawing/2014/main" id="{6CFFE6F1-9175-4CD1-AC81-2D6EF092964A}"/>
              </a:ext>
            </a:extLst>
          </p:cNvPr>
          <p:cNvSpPr txBox="1"/>
          <p:nvPr>
            <p:custDataLst>
              <p:tags r:id="rId33"/>
            </p:custDataLst>
          </p:nvPr>
        </p:nvSpPr>
        <p:spPr>
          <a:xfrm>
            <a:off x="1341670" y="2041778"/>
            <a:ext cx="1472547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900" b="1" spc="-4" dirty="0">
                <a:solidFill>
                  <a:schemeClr val="bg1"/>
                </a:solidFill>
                <a:latin typeface="Arial" panose="020B0604020202020204" pitchFamily="34" charset="0"/>
              </a:rPr>
              <a:t>Choix du </a:t>
            </a:r>
            <a:r>
              <a:rPr lang="en-GB" sz="900" b="1" spc="-4" dirty="0" err="1">
                <a:solidFill>
                  <a:schemeClr val="bg1"/>
                </a:solidFill>
                <a:latin typeface="Arial" panose="020B0604020202020204" pitchFamily="34" charset="0"/>
              </a:rPr>
              <a:t>projet</a:t>
            </a:r>
            <a:r>
              <a:rPr lang="en-GB" sz="900" b="1" spc="-4" dirty="0">
                <a:solidFill>
                  <a:schemeClr val="bg1"/>
                </a:solidFill>
                <a:latin typeface="Arial" panose="020B0604020202020204" pitchFamily="34" charset="0"/>
              </a:rPr>
              <a:t> + </a:t>
            </a:r>
            <a:r>
              <a:rPr lang="en-GB" sz="900" b="1" spc="-4" dirty="0" err="1">
                <a:solidFill>
                  <a:schemeClr val="bg1"/>
                </a:solidFill>
                <a:latin typeface="Arial" panose="020B0604020202020204" pitchFamily="34" charset="0"/>
              </a:rPr>
              <a:t>groupe</a:t>
            </a:r>
            <a:endParaRPr lang="en-GB" sz="900" b="1" spc="-4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2" name="OTLSHAPE_T_184a1a4c93944062bead284b0de7149c_Shape">
            <a:extLst>
              <a:ext uri="{FF2B5EF4-FFF2-40B4-BE49-F238E27FC236}">
                <a16:creationId xmlns:a16="http://schemas.microsoft.com/office/drawing/2014/main" id="{674E3E75-8F3D-4151-B607-5C772ED0828D}"/>
              </a:ext>
            </a:extLst>
          </p:cNvPr>
          <p:cNvSpPr/>
          <p:nvPr>
            <p:custDataLst>
              <p:tags r:id="rId34"/>
            </p:custDataLst>
          </p:nvPr>
        </p:nvSpPr>
        <p:spPr>
          <a:xfrm>
            <a:off x="1996461" y="2290198"/>
            <a:ext cx="1765300" cy="254000"/>
          </a:xfrm>
          <a:prstGeom prst="rect">
            <a:avLst/>
          </a:prstGeom>
          <a:solidFill>
            <a:schemeClr val="bg1">
              <a:alpha val="26000"/>
            </a:schemeClr>
          </a:solidFill>
          <a:ln w="19050">
            <a:solidFill>
              <a:schemeClr val="bg1"/>
            </a:solidFill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3" name="OTLSHAPE_T_184a1a4c93944062bead284b0de7149c_Duration">
            <a:extLst>
              <a:ext uri="{FF2B5EF4-FFF2-40B4-BE49-F238E27FC236}">
                <a16:creationId xmlns:a16="http://schemas.microsoft.com/office/drawing/2014/main" id="{DBBA809C-3F6E-4945-8750-4CE5D0D029F6}"/>
              </a:ext>
            </a:extLst>
          </p:cNvPr>
          <p:cNvSpPr txBox="1"/>
          <p:nvPr>
            <p:custDataLst>
              <p:tags r:id="rId35"/>
            </p:custDataLst>
          </p:nvPr>
        </p:nvSpPr>
        <p:spPr>
          <a:xfrm>
            <a:off x="785859" y="2357120"/>
            <a:ext cx="368300" cy="12311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800" i="1" spc="-6" dirty="0">
                <a:solidFill>
                  <a:schemeClr val="bg1"/>
                </a:solidFill>
                <a:latin typeface="Arial" panose="020B0604020202020204" pitchFamily="34" charset="0"/>
              </a:rPr>
              <a:t>7 </a:t>
            </a:r>
            <a:r>
              <a:rPr lang="en-GB" sz="800" i="1" spc="-6" dirty="0" err="1">
                <a:solidFill>
                  <a:schemeClr val="bg1"/>
                </a:solidFill>
                <a:latin typeface="Arial" panose="020B0604020202020204" pitchFamily="34" charset="0"/>
              </a:rPr>
              <a:t>jours</a:t>
            </a:r>
            <a:endParaRPr lang="en-GB" sz="800" i="1" spc="-6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4" name="OTLSHAPE_T_184a1a4c93944062bead284b0de7149c_JoinedDate">
            <a:extLst>
              <a:ext uri="{FF2B5EF4-FFF2-40B4-BE49-F238E27FC236}">
                <a16:creationId xmlns:a16="http://schemas.microsoft.com/office/drawing/2014/main" id="{9023E841-5199-4A2A-824E-19CAD33EBBE2}"/>
              </a:ext>
            </a:extLst>
          </p:cNvPr>
          <p:cNvSpPr txBox="1"/>
          <p:nvPr>
            <p:custDataLst>
              <p:tags r:id="rId36"/>
            </p:custDataLst>
          </p:nvPr>
        </p:nvSpPr>
        <p:spPr>
          <a:xfrm>
            <a:off x="5024497" y="2356604"/>
            <a:ext cx="635000" cy="12311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800" spc="-8" dirty="0">
                <a:solidFill>
                  <a:schemeClr val="bg1"/>
                </a:solidFill>
                <a:latin typeface="Arial" panose="020B0604020202020204" pitchFamily="34" charset="0"/>
              </a:rPr>
              <a:t>Mars 22</a:t>
            </a:r>
          </a:p>
        </p:txBody>
      </p:sp>
      <p:sp>
        <p:nvSpPr>
          <p:cNvPr id="45" name="OTLSHAPE_T_184a1a4c93944062bead284b0de7149c_Title">
            <a:extLst>
              <a:ext uri="{FF2B5EF4-FFF2-40B4-BE49-F238E27FC236}">
                <a16:creationId xmlns:a16="http://schemas.microsoft.com/office/drawing/2014/main" id="{2D0E6A7A-0238-4716-8942-4EE1D492CFB5}"/>
              </a:ext>
            </a:extLst>
          </p:cNvPr>
          <p:cNvSpPr txBox="1"/>
          <p:nvPr>
            <p:custDataLst>
              <p:tags r:id="rId37"/>
            </p:custDataLst>
          </p:nvPr>
        </p:nvSpPr>
        <p:spPr>
          <a:xfrm>
            <a:off x="1996461" y="2354369"/>
            <a:ext cx="1646669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900" b="1" spc="-2" dirty="0" err="1">
                <a:solidFill>
                  <a:schemeClr val="bg1"/>
                </a:solidFill>
                <a:latin typeface="Arial" panose="020B0604020202020204" pitchFamily="34" charset="0"/>
              </a:rPr>
              <a:t>Création</a:t>
            </a:r>
            <a:r>
              <a:rPr lang="en-GB" sz="900" b="1" spc="-2" dirty="0">
                <a:solidFill>
                  <a:schemeClr val="bg1"/>
                </a:solidFill>
                <a:latin typeface="Arial" panose="020B0604020202020204" pitchFamily="34" charset="0"/>
              </a:rPr>
              <a:t> du </a:t>
            </a:r>
            <a:r>
              <a:rPr lang="en-GB" sz="900" b="1" spc="-2" dirty="0" err="1">
                <a:solidFill>
                  <a:schemeClr val="bg1"/>
                </a:solidFill>
                <a:latin typeface="Arial" panose="020B0604020202020204" pitchFamily="34" charset="0"/>
              </a:rPr>
              <a:t>Github</a:t>
            </a:r>
            <a:r>
              <a:rPr lang="en-GB" sz="900" b="1" spc="-2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46" name="OTLSHAPE_T_91e86c6ce99d48548762ba4a0caf8d75_Shape">
            <a:extLst>
              <a:ext uri="{FF2B5EF4-FFF2-40B4-BE49-F238E27FC236}">
                <a16:creationId xmlns:a16="http://schemas.microsoft.com/office/drawing/2014/main" id="{C45DDA82-3EFD-432D-957F-FB14B84D829D}"/>
              </a:ext>
            </a:extLst>
          </p:cNvPr>
          <p:cNvSpPr/>
          <p:nvPr>
            <p:custDataLst>
              <p:tags r:id="rId38"/>
            </p:custDataLst>
          </p:nvPr>
        </p:nvSpPr>
        <p:spPr>
          <a:xfrm>
            <a:off x="3018666" y="2606040"/>
            <a:ext cx="1968500" cy="254000"/>
          </a:xfrm>
          <a:prstGeom prst="rect">
            <a:avLst/>
          </a:prstGeom>
          <a:solidFill>
            <a:schemeClr val="bg1">
              <a:alpha val="26000"/>
            </a:schemeClr>
          </a:solidFill>
          <a:ln w="19050">
            <a:solidFill>
              <a:schemeClr val="bg1"/>
            </a:solidFill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7" name="OTLSHAPE_T_91e86c6ce99d48548762ba4a0caf8d75_Duration">
            <a:extLst>
              <a:ext uri="{FF2B5EF4-FFF2-40B4-BE49-F238E27FC236}">
                <a16:creationId xmlns:a16="http://schemas.microsoft.com/office/drawing/2014/main" id="{DDC2E3E4-EE0C-447B-9FBA-5EF8B7050DB0}"/>
              </a:ext>
            </a:extLst>
          </p:cNvPr>
          <p:cNvSpPr txBox="1"/>
          <p:nvPr>
            <p:custDataLst>
              <p:tags r:id="rId39"/>
            </p:custDataLst>
          </p:nvPr>
        </p:nvSpPr>
        <p:spPr>
          <a:xfrm>
            <a:off x="2611969" y="2674620"/>
            <a:ext cx="368300" cy="12311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800" i="1" spc="-6" dirty="0">
                <a:solidFill>
                  <a:schemeClr val="bg1"/>
                </a:solidFill>
                <a:latin typeface="Arial" panose="020B0604020202020204" pitchFamily="34" charset="0"/>
              </a:rPr>
              <a:t>7 </a:t>
            </a:r>
            <a:r>
              <a:rPr lang="en-GB" sz="800" i="1" spc="-6" dirty="0" err="1">
                <a:solidFill>
                  <a:schemeClr val="bg1"/>
                </a:solidFill>
                <a:latin typeface="Arial" panose="020B0604020202020204" pitchFamily="34" charset="0"/>
              </a:rPr>
              <a:t>jours</a:t>
            </a:r>
            <a:endParaRPr lang="en-GB" sz="800" i="1" spc="-6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8" name="OTLSHAPE_T_91e86c6ce99d48548762ba4a0caf8d75_JoinedDate">
            <a:extLst>
              <a:ext uri="{FF2B5EF4-FFF2-40B4-BE49-F238E27FC236}">
                <a16:creationId xmlns:a16="http://schemas.microsoft.com/office/drawing/2014/main" id="{F5EAD676-2403-47A2-A024-6FC3BFBAD663}"/>
              </a:ext>
            </a:extLst>
          </p:cNvPr>
          <p:cNvSpPr txBox="1"/>
          <p:nvPr>
            <p:custDataLst>
              <p:tags r:id="rId40"/>
            </p:custDataLst>
          </p:nvPr>
        </p:nvSpPr>
        <p:spPr>
          <a:xfrm>
            <a:off x="5030797" y="2674620"/>
            <a:ext cx="711200" cy="12311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800" spc="-4" dirty="0">
                <a:solidFill>
                  <a:schemeClr val="bg1"/>
                </a:solidFill>
                <a:latin typeface="Arial" panose="020B0604020202020204" pitchFamily="34" charset="0"/>
              </a:rPr>
              <a:t>Mars 25</a:t>
            </a:r>
          </a:p>
        </p:txBody>
      </p:sp>
      <p:sp>
        <p:nvSpPr>
          <p:cNvPr id="49" name="OTLSHAPE_T_91e86c6ce99d48548762ba4a0caf8d75_Title">
            <a:extLst>
              <a:ext uri="{FF2B5EF4-FFF2-40B4-BE49-F238E27FC236}">
                <a16:creationId xmlns:a16="http://schemas.microsoft.com/office/drawing/2014/main" id="{36711B37-50E8-4197-98AC-F9A8C9FE1FA2}"/>
              </a:ext>
            </a:extLst>
          </p:cNvPr>
          <p:cNvSpPr txBox="1"/>
          <p:nvPr>
            <p:custDataLst>
              <p:tags r:id="rId41"/>
            </p:custDataLst>
          </p:nvPr>
        </p:nvSpPr>
        <p:spPr>
          <a:xfrm>
            <a:off x="3018665" y="2667318"/>
            <a:ext cx="1954164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900" b="1" spc="-4" dirty="0">
                <a:solidFill>
                  <a:schemeClr val="bg1"/>
                </a:solidFill>
                <a:latin typeface="Arial" panose="020B0604020202020204" pitchFamily="34" charset="0"/>
              </a:rPr>
              <a:t>Recherche </a:t>
            </a:r>
            <a:r>
              <a:rPr lang="en-GB" sz="900" b="1" spc="-4" dirty="0" err="1">
                <a:solidFill>
                  <a:schemeClr val="bg1"/>
                </a:solidFill>
                <a:latin typeface="Arial" panose="020B0604020202020204" pitchFamily="34" charset="0"/>
              </a:rPr>
              <a:t>projet</a:t>
            </a:r>
            <a:r>
              <a:rPr lang="en-GB" sz="900" b="1" spc="-4" dirty="0">
                <a:solidFill>
                  <a:schemeClr val="bg1"/>
                </a:solidFill>
                <a:latin typeface="Arial" panose="020B0604020202020204" pitchFamily="34" charset="0"/>
              </a:rPr>
              <a:t> + </a:t>
            </a:r>
            <a:r>
              <a:rPr lang="en-GB" sz="900" b="1" spc="-4" dirty="0" err="1">
                <a:solidFill>
                  <a:schemeClr val="bg1"/>
                </a:solidFill>
                <a:latin typeface="Arial" panose="020B0604020202020204" pitchFamily="34" charset="0"/>
              </a:rPr>
              <a:t>liste</a:t>
            </a:r>
            <a:r>
              <a:rPr lang="en-GB" sz="900" b="1" spc="-4" dirty="0">
                <a:solidFill>
                  <a:schemeClr val="bg1"/>
                </a:solidFill>
                <a:latin typeface="Arial" panose="020B0604020202020204" pitchFamily="34" charset="0"/>
              </a:rPr>
              <a:t> materiel</a:t>
            </a:r>
          </a:p>
        </p:txBody>
      </p:sp>
      <p:sp>
        <p:nvSpPr>
          <p:cNvPr id="50" name="OTLSHAPE_T_1b1aad66eebe4b74824324b84f38222b_Shape">
            <a:extLst>
              <a:ext uri="{FF2B5EF4-FFF2-40B4-BE49-F238E27FC236}">
                <a16:creationId xmlns:a16="http://schemas.microsoft.com/office/drawing/2014/main" id="{12DFF819-F7D6-4508-B5B5-4B5DBED045F6}"/>
              </a:ext>
            </a:extLst>
          </p:cNvPr>
          <p:cNvSpPr/>
          <p:nvPr>
            <p:custDataLst>
              <p:tags r:id="rId42"/>
            </p:custDataLst>
          </p:nvPr>
        </p:nvSpPr>
        <p:spPr>
          <a:xfrm>
            <a:off x="5047678" y="2923540"/>
            <a:ext cx="1486281" cy="254000"/>
          </a:xfrm>
          <a:prstGeom prst="rect">
            <a:avLst/>
          </a:prstGeom>
          <a:solidFill>
            <a:schemeClr val="bg1">
              <a:alpha val="26000"/>
            </a:schemeClr>
          </a:solidFill>
          <a:ln w="19050">
            <a:solidFill>
              <a:schemeClr val="bg1"/>
            </a:solidFill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51" name="OTLSHAPE_T_1b1aad66eebe4b74824324b84f38222b_Duration">
            <a:extLst>
              <a:ext uri="{FF2B5EF4-FFF2-40B4-BE49-F238E27FC236}">
                <a16:creationId xmlns:a16="http://schemas.microsoft.com/office/drawing/2014/main" id="{EFD9EA69-3A2C-41B0-A3CA-AD6029A86AB7}"/>
              </a:ext>
            </a:extLst>
          </p:cNvPr>
          <p:cNvSpPr txBox="1"/>
          <p:nvPr>
            <p:custDataLst>
              <p:tags r:id="rId43"/>
            </p:custDataLst>
          </p:nvPr>
        </p:nvSpPr>
        <p:spPr>
          <a:xfrm>
            <a:off x="4640981" y="2992120"/>
            <a:ext cx="368300" cy="12311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800" i="1" spc="-6" dirty="0">
                <a:solidFill>
                  <a:schemeClr val="bg1"/>
                </a:solidFill>
                <a:latin typeface="Arial" panose="020B0604020202020204" pitchFamily="34" charset="0"/>
              </a:rPr>
              <a:t>7 </a:t>
            </a:r>
            <a:r>
              <a:rPr lang="en-GB" sz="800" i="1" spc="-6" dirty="0" err="1">
                <a:solidFill>
                  <a:schemeClr val="bg1"/>
                </a:solidFill>
                <a:latin typeface="Arial" panose="020B0604020202020204" pitchFamily="34" charset="0"/>
              </a:rPr>
              <a:t>jours</a:t>
            </a:r>
            <a:endParaRPr lang="en-GB" sz="800" i="1" spc="-6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2" name="OTLSHAPE_T_1b1aad66eebe4b74824324b84f38222b_JoinedDate">
            <a:extLst>
              <a:ext uri="{FF2B5EF4-FFF2-40B4-BE49-F238E27FC236}">
                <a16:creationId xmlns:a16="http://schemas.microsoft.com/office/drawing/2014/main" id="{A8DDCAFB-09A8-4DCC-A7BD-DEAA4F0FE819}"/>
              </a:ext>
            </a:extLst>
          </p:cNvPr>
          <p:cNvSpPr txBox="1"/>
          <p:nvPr>
            <p:custDataLst>
              <p:tags r:id="rId44"/>
            </p:custDataLst>
          </p:nvPr>
        </p:nvSpPr>
        <p:spPr>
          <a:xfrm>
            <a:off x="6970611" y="2992120"/>
            <a:ext cx="647700" cy="12311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800" spc="-6" dirty="0">
                <a:solidFill>
                  <a:schemeClr val="bg1"/>
                </a:solidFill>
                <a:latin typeface="Arial" panose="020B0604020202020204" pitchFamily="34" charset="0"/>
              </a:rPr>
              <a:t>Avril 5</a:t>
            </a:r>
          </a:p>
        </p:txBody>
      </p:sp>
      <p:sp>
        <p:nvSpPr>
          <p:cNvPr id="53" name="OTLSHAPE_T_1b1aad66eebe4b74824324b84f38222b_Title">
            <a:extLst>
              <a:ext uri="{FF2B5EF4-FFF2-40B4-BE49-F238E27FC236}">
                <a16:creationId xmlns:a16="http://schemas.microsoft.com/office/drawing/2014/main" id="{65596DF1-AEE9-41D8-83A1-2665F5B880DA}"/>
              </a:ext>
            </a:extLst>
          </p:cNvPr>
          <p:cNvSpPr txBox="1"/>
          <p:nvPr>
            <p:custDataLst>
              <p:tags r:id="rId45"/>
            </p:custDataLst>
          </p:nvPr>
        </p:nvSpPr>
        <p:spPr>
          <a:xfrm>
            <a:off x="5047677" y="2984425"/>
            <a:ext cx="1430129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900" b="1" spc="-4" dirty="0">
                <a:solidFill>
                  <a:schemeClr val="bg1"/>
                </a:solidFill>
                <a:latin typeface="Arial" panose="020B0604020202020204" pitchFamily="34" charset="0"/>
              </a:rPr>
              <a:t>Recherche </a:t>
            </a:r>
            <a:r>
              <a:rPr lang="en-GB" sz="900" b="1" spc="-4" dirty="0" err="1">
                <a:solidFill>
                  <a:schemeClr val="bg1"/>
                </a:solidFill>
                <a:latin typeface="Arial" panose="020B0604020202020204" pitchFamily="34" charset="0"/>
              </a:rPr>
              <a:t>Projet</a:t>
            </a:r>
            <a:r>
              <a:rPr lang="en-GB" sz="900" b="1" spc="-4" dirty="0">
                <a:solidFill>
                  <a:schemeClr val="bg1"/>
                </a:solidFill>
                <a:latin typeface="Arial" panose="020B0604020202020204" pitchFamily="34" charset="0"/>
              </a:rPr>
              <a:t> + </a:t>
            </a:r>
            <a:r>
              <a:rPr lang="en-GB" sz="900" b="1" spc="-4" dirty="0" err="1">
                <a:solidFill>
                  <a:schemeClr val="bg1"/>
                </a:solidFill>
                <a:latin typeface="Arial" panose="020B0604020202020204" pitchFamily="34" charset="0"/>
              </a:rPr>
              <a:t>Github</a:t>
            </a:r>
            <a:endParaRPr lang="en-GB" sz="900" b="1" spc="-4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4" name="OTLSHAPE_T_7149c3a188b944c8a7174d2bb76898c8_Shape">
            <a:extLst>
              <a:ext uri="{FF2B5EF4-FFF2-40B4-BE49-F238E27FC236}">
                <a16:creationId xmlns:a16="http://schemas.microsoft.com/office/drawing/2014/main" id="{19A3388E-900F-4C74-8E3C-10DBEE019FDE}"/>
              </a:ext>
            </a:extLst>
          </p:cNvPr>
          <p:cNvSpPr/>
          <p:nvPr>
            <p:custDataLst>
              <p:tags r:id="rId46"/>
            </p:custDataLst>
          </p:nvPr>
        </p:nvSpPr>
        <p:spPr>
          <a:xfrm>
            <a:off x="5277476" y="3241040"/>
            <a:ext cx="1675202" cy="254000"/>
          </a:xfrm>
          <a:prstGeom prst="rect">
            <a:avLst/>
          </a:prstGeom>
          <a:solidFill>
            <a:schemeClr val="bg1">
              <a:alpha val="26000"/>
            </a:schemeClr>
          </a:solidFill>
          <a:ln w="19050">
            <a:solidFill>
              <a:schemeClr val="bg1"/>
            </a:solidFill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55" name="OTLSHAPE_T_7149c3a188b944c8a7174d2bb76898c8_Duration">
            <a:extLst>
              <a:ext uri="{FF2B5EF4-FFF2-40B4-BE49-F238E27FC236}">
                <a16:creationId xmlns:a16="http://schemas.microsoft.com/office/drawing/2014/main" id="{F0046183-CCBF-495C-B418-F83658C210CD}"/>
              </a:ext>
            </a:extLst>
          </p:cNvPr>
          <p:cNvSpPr txBox="1"/>
          <p:nvPr>
            <p:custDataLst>
              <p:tags r:id="rId47"/>
            </p:custDataLst>
          </p:nvPr>
        </p:nvSpPr>
        <p:spPr>
          <a:xfrm>
            <a:off x="4697496" y="3309620"/>
            <a:ext cx="304800" cy="12311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800" i="1" spc="-6" dirty="0">
                <a:solidFill>
                  <a:schemeClr val="bg1"/>
                </a:solidFill>
                <a:latin typeface="Arial" panose="020B0604020202020204" pitchFamily="34" charset="0"/>
              </a:rPr>
              <a:t>7 </a:t>
            </a:r>
            <a:r>
              <a:rPr lang="en-GB" sz="800" i="1" spc="-6" dirty="0" err="1">
                <a:solidFill>
                  <a:schemeClr val="bg1"/>
                </a:solidFill>
                <a:latin typeface="Arial" panose="020B0604020202020204" pitchFamily="34" charset="0"/>
              </a:rPr>
              <a:t>jours</a:t>
            </a:r>
            <a:endParaRPr lang="en-GB" sz="800" i="1" spc="-6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6" name="OTLSHAPE_T_7149c3a188b944c8a7174d2bb76898c8_JoinedDate">
            <a:extLst>
              <a:ext uri="{FF2B5EF4-FFF2-40B4-BE49-F238E27FC236}">
                <a16:creationId xmlns:a16="http://schemas.microsoft.com/office/drawing/2014/main" id="{94FCE2A8-25B0-4579-91F8-CA68A32380B3}"/>
              </a:ext>
            </a:extLst>
          </p:cNvPr>
          <p:cNvSpPr txBox="1"/>
          <p:nvPr>
            <p:custDataLst>
              <p:tags r:id="rId48"/>
            </p:custDataLst>
          </p:nvPr>
        </p:nvSpPr>
        <p:spPr>
          <a:xfrm>
            <a:off x="6952678" y="3328749"/>
            <a:ext cx="647700" cy="12311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800" spc="-6" dirty="0">
                <a:solidFill>
                  <a:schemeClr val="bg1"/>
                </a:solidFill>
                <a:latin typeface="Arial" panose="020B0604020202020204" pitchFamily="34" charset="0"/>
              </a:rPr>
              <a:t>Avril 8</a:t>
            </a:r>
          </a:p>
        </p:txBody>
      </p:sp>
      <p:sp>
        <p:nvSpPr>
          <p:cNvPr id="57" name="OTLSHAPE_T_7149c3a188b944c8a7174d2bb76898c8_Title">
            <a:extLst>
              <a:ext uri="{FF2B5EF4-FFF2-40B4-BE49-F238E27FC236}">
                <a16:creationId xmlns:a16="http://schemas.microsoft.com/office/drawing/2014/main" id="{D50EC1F8-B847-4AC3-B8FD-BE8FCDED1867}"/>
              </a:ext>
            </a:extLst>
          </p:cNvPr>
          <p:cNvSpPr txBox="1"/>
          <p:nvPr>
            <p:custDataLst>
              <p:tags r:id="rId49"/>
            </p:custDataLst>
          </p:nvPr>
        </p:nvSpPr>
        <p:spPr>
          <a:xfrm>
            <a:off x="5319013" y="3283550"/>
            <a:ext cx="1511433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900" b="1" spc="-6" dirty="0">
                <a:solidFill>
                  <a:schemeClr val="bg1"/>
                </a:solidFill>
                <a:latin typeface="Arial" panose="020B0604020202020204" pitchFamily="34" charset="0"/>
              </a:rPr>
              <a:t>Presentation du </a:t>
            </a:r>
            <a:r>
              <a:rPr lang="en-GB" sz="900" b="1" spc="-6" dirty="0" err="1">
                <a:solidFill>
                  <a:schemeClr val="bg1"/>
                </a:solidFill>
                <a:latin typeface="Arial" panose="020B0604020202020204" pitchFamily="34" charset="0"/>
              </a:rPr>
              <a:t>projet</a:t>
            </a:r>
            <a:endParaRPr lang="en-GB" sz="900" b="1" spc="-6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8" name="OTLSHAPE_T_a58d027968cf4916b27c9154731ca416_Shape">
            <a:extLst>
              <a:ext uri="{FF2B5EF4-FFF2-40B4-BE49-F238E27FC236}">
                <a16:creationId xmlns:a16="http://schemas.microsoft.com/office/drawing/2014/main" id="{9ED499C2-A50D-46D5-BD27-6E50B29956E7}"/>
              </a:ext>
            </a:extLst>
          </p:cNvPr>
          <p:cNvSpPr/>
          <p:nvPr>
            <p:custDataLst>
              <p:tags r:id="rId50"/>
            </p:custDataLst>
          </p:nvPr>
        </p:nvSpPr>
        <p:spPr>
          <a:xfrm>
            <a:off x="7009056" y="3558539"/>
            <a:ext cx="1081243" cy="261303"/>
          </a:xfrm>
          <a:prstGeom prst="rect">
            <a:avLst/>
          </a:prstGeom>
          <a:solidFill>
            <a:schemeClr val="bg1">
              <a:alpha val="26000"/>
            </a:schemeClr>
          </a:solidFill>
          <a:ln w="19050">
            <a:solidFill>
              <a:schemeClr val="bg1"/>
            </a:solidFill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59" name="OTLSHAPE_T_a58d027968cf4916b27c9154731ca416_Duration">
            <a:extLst>
              <a:ext uri="{FF2B5EF4-FFF2-40B4-BE49-F238E27FC236}">
                <a16:creationId xmlns:a16="http://schemas.microsoft.com/office/drawing/2014/main" id="{2F0D5C77-666E-401C-A906-35D41D9859DA}"/>
              </a:ext>
            </a:extLst>
          </p:cNvPr>
          <p:cNvSpPr txBox="1"/>
          <p:nvPr>
            <p:custDataLst>
              <p:tags r:id="rId51"/>
            </p:custDataLst>
          </p:nvPr>
        </p:nvSpPr>
        <p:spPr>
          <a:xfrm>
            <a:off x="6602360" y="3627120"/>
            <a:ext cx="368300" cy="12311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800" i="1" spc="-6" dirty="0">
                <a:solidFill>
                  <a:schemeClr val="bg1"/>
                </a:solidFill>
                <a:latin typeface="Arial" panose="020B0604020202020204" pitchFamily="34" charset="0"/>
              </a:rPr>
              <a:t>7 </a:t>
            </a:r>
            <a:r>
              <a:rPr lang="en-GB" sz="800" i="1" spc="-6" dirty="0" err="1">
                <a:solidFill>
                  <a:schemeClr val="bg1"/>
                </a:solidFill>
                <a:latin typeface="Arial" panose="020B0604020202020204" pitchFamily="34" charset="0"/>
              </a:rPr>
              <a:t>jours</a:t>
            </a:r>
            <a:endParaRPr lang="en-GB" sz="800" i="1" spc="-6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60" name="OTLSHAPE_T_a58d027968cf4916b27c9154731ca416_JoinedDate">
            <a:extLst>
              <a:ext uri="{FF2B5EF4-FFF2-40B4-BE49-F238E27FC236}">
                <a16:creationId xmlns:a16="http://schemas.microsoft.com/office/drawing/2014/main" id="{F24EC550-19C4-4DA0-8F8D-20D6CEA8E68F}"/>
              </a:ext>
            </a:extLst>
          </p:cNvPr>
          <p:cNvSpPr txBox="1"/>
          <p:nvPr>
            <p:custDataLst>
              <p:tags r:id="rId52"/>
            </p:custDataLst>
          </p:nvPr>
        </p:nvSpPr>
        <p:spPr>
          <a:xfrm>
            <a:off x="8480117" y="3627120"/>
            <a:ext cx="673100" cy="12311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800" spc="-6" dirty="0">
                <a:solidFill>
                  <a:schemeClr val="bg1"/>
                </a:solidFill>
                <a:latin typeface="Arial" panose="020B0604020202020204" pitchFamily="34" charset="0"/>
              </a:rPr>
              <a:t>Avril 15</a:t>
            </a:r>
          </a:p>
        </p:txBody>
      </p:sp>
      <p:sp>
        <p:nvSpPr>
          <p:cNvPr id="61" name="OTLSHAPE_T_a58d027968cf4916b27c9154731ca416_Title">
            <a:extLst>
              <a:ext uri="{FF2B5EF4-FFF2-40B4-BE49-F238E27FC236}">
                <a16:creationId xmlns:a16="http://schemas.microsoft.com/office/drawing/2014/main" id="{01BAB294-088D-4BBE-8A02-93955517FB75}"/>
              </a:ext>
            </a:extLst>
          </p:cNvPr>
          <p:cNvSpPr txBox="1"/>
          <p:nvPr>
            <p:custDataLst>
              <p:tags r:id="rId53"/>
            </p:custDataLst>
          </p:nvPr>
        </p:nvSpPr>
        <p:spPr>
          <a:xfrm>
            <a:off x="7232177" y="3620066"/>
            <a:ext cx="635000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900" b="1" spc="-8" dirty="0">
                <a:solidFill>
                  <a:schemeClr val="bg1"/>
                </a:solidFill>
                <a:latin typeface="Arial" panose="020B0604020202020204" pitchFamily="34" charset="0"/>
              </a:rPr>
              <a:t>Programme</a:t>
            </a:r>
          </a:p>
        </p:txBody>
      </p:sp>
      <p:sp>
        <p:nvSpPr>
          <p:cNvPr id="62" name="OTLSHAPE_T_4db08bf0b0cb4f95a5a88e647975f119_Shape">
            <a:extLst>
              <a:ext uri="{FF2B5EF4-FFF2-40B4-BE49-F238E27FC236}">
                <a16:creationId xmlns:a16="http://schemas.microsoft.com/office/drawing/2014/main" id="{94ED7C26-FC8B-442D-9F13-41803AA001FE}"/>
              </a:ext>
            </a:extLst>
          </p:cNvPr>
          <p:cNvSpPr/>
          <p:nvPr>
            <p:custDataLst>
              <p:tags r:id="rId54"/>
            </p:custDataLst>
          </p:nvPr>
        </p:nvSpPr>
        <p:spPr>
          <a:xfrm>
            <a:off x="7232176" y="3876040"/>
            <a:ext cx="1199279" cy="254000"/>
          </a:xfrm>
          <a:prstGeom prst="rect">
            <a:avLst/>
          </a:prstGeom>
          <a:solidFill>
            <a:schemeClr val="bg1">
              <a:alpha val="26000"/>
            </a:schemeClr>
          </a:solidFill>
          <a:ln w="19050">
            <a:solidFill>
              <a:schemeClr val="bg1"/>
            </a:solidFill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3" name="OTLSHAPE_T_4db08bf0b0cb4f95a5a88e647975f119_Duration">
            <a:extLst>
              <a:ext uri="{FF2B5EF4-FFF2-40B4-BE49-F238E27FC236}">
                <a16:creationId xmlns:a16="http://schemas.microsoft.com/office/drawing/2014/main" id="{7B0288AE-9D94-47BE-B203-0CE8D4C08B86}"/>
              </a:ext>
            </a:extLst>
          </p:cNvPr>
          <p:cNvSpPr txBox="1"/>
          <p:nvPr>
            <p:custDataLst>
              <p:tags r:id="rId55"/>
            </p:custDataLst>
          </p:nvPr>
        </p:nvSpPr>
        <p:spPr>
          <a:xfrm>
            <a:off x="6602360" y="3944620"/>
            <a:ext cx="368300" cy="12311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800" i="1" spc="-6" dirty="0">
                <a:solidFill>
                  <a:schemeClr val="bg1"/>
                </a:solidFill>
                <a:latin typeface="Arial" panose="020B0604020202020204" pitchFamily="34" charset="0"/>
              </a:rPr>
              <a:t>7 </a:t>
            </a:r>
            <a:r>
              <a:rPr lang="en-GB" sz="800" i="1" spc="-6" dirty="0" err="1">
                <a:solidFill>
                  <a:schemeClr val="bg1"/>
                </a:solidFill>
                <a:latin typeface="Arial" panose="020B0604020202020204" pitchFamily="34" charset="0"/>
              </a:rPr>
              <a:t>jours</a:t>
            </a:r>
            <a:endParaRPr lang="en-GB" sz="800" i="1" spc="-6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64" name="OTLSHAPE_T_4db08bf0b0cb4f95a5a88e647975f119_JoinedDate">
            <a:extLst>
              <a:ext uri="{FF2B5EF4-FFF2-40B4-BE49-F238E27FC236}">
                <a16:creationId xmlns:a16="http://schemas.microsoft.com/office/drawing/2014/main" id="{B3871EFE-8B42-4CD5-BB10-55FD02490419}"/>
              </a:ext>
            </a:extLst>
          </p:cNvPr>
          <p:cNvSpPr txBox="1"/>
          <p:nvPr>
            <p:custDataLst>
              <p:tags r:id="rId56"/>
            </p:custDataLst>
          </p:nvPr>
        </p:nvSpPr>
        <p:spPr>
          <a:xfrm>
            <a:off x="8480117" y="3944620"/>
            <a:ext cx="673100" cy="12311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800" spc="-6" dirty="0">
                <a:solidFill>
                  <a:schemeClr val="bg1"/>
                </a:solidFill>
                <a:latin typeface="Arial" panose="020B0604020202020204" pitchFamily="34" charset="0"/>
              </a:rPr>
              <a:t>Avril 19</a:t>
            </a:r>
          </a:p>
        </p:txBody>
      </p:sp>
      <p:sp>
        <p:nvSpPr>
          <p:cNvPr id="65" name="OTLSHAPE_T_4db08bf0b0cb4f95a5a88e647975f119_Title">
            <a:extLst>
              <a:ext uri="{FF2B5EF4-FFF2-40B4-BE49-F238E27FC236}">
                <a16:creationId xmlns:a16="http://schemas.microsoft.com/office/drawing/2014/main" id="{51AD4EA1-5996-4C02-974C-6A6749D6D3C8}"/>
              </a:ext>
            </a:extLst>
          </p:cNvPr>
          <p:cNvSpPr txBox="1"/>
          <p:nvPr>
            <p:custDataLst>
              <p:tags r:id="rId57"/>
            </p:custDataLst>
          </p:nvPr>
        </p:nvSpPr>
        <p:spPr>
          <a:xfrm>
            <a:off x="7279496" y="3920015"/>
            <a:ext cx="1120535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900" b="1" spc="-8" dirty="0">
                <a:solidFill>
                  <a:schemeClr val="bg1"/>
                </a:solidFill>
                <a:latin typeface="Arial" panose="020B0604020202020204" pitchFamily="34" charset="0"/>
              </a:rPr>
              <a:t>Programme</a:t>
            </a:r>
          </a:p>
        </p:txBody>
      </p:sp>
      <p:sp>
        <p:nvSpPr>
          <p:cNvPr id="66" name="OTLSHAPE_T_adf970c834164544b38fe42dc1844a75_Shape">
            <a:extLst>
              <a:ext uri="{FF2B5EF4-FFF2-40B4-BE49-F238E27FC236}">
                <a16:creationId xmlns:a16="http://schemas.microsoft.com/office/drawing/2014/main" id="{F49CD425-4796-4132-A5F2-3D81157B49C3}"/>
              </a:ext>
            </a:extLst>
          </p:cNvPr>
          <p:cNvSpPr/>
          <p:nvPr>
            <p:custDataLst>
              <p:tags r:id="rId58"/>
            </p:custDataLst>
          </p:nvPr>
        </p:nvSpPr>
        <p:spPr>
          <a:xfrm>
            <a:off x="8496998" y="4193540"/>
            <a:ext cx="1217358" cy="234236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7" name="OTLSHAPE_T_adf970c834164544b38fe42dc1844a75_Duration">
            <a:extLst>
              <a:ext uri="{FF2B5EF4-FFF2-40B4-BE49-F238E27FC236}">
                <a16:creationId xmlns:a16="http://schemas.microsoft.com/office/drawing/2014/main" id="{DE80E976-9D46-417C-8351-771FAD5068F9}"/>
              </a:ext>
            </a:extLst>
          </p:cNvPr>
          <p:cNvSpPr txBox="1"/>
          <p:nvPr>
            <p:custDataLst>
              <p:tags r:id="rId59"/>
            </p:custDataLst>
          </p:nvPr>
        </p:nvSpPr>
        <p:spPr>
          <a:xfrm>
            <a:off x="8090302" y="4262120"/>
            <a:ext cx="368300" cy="12311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800" i="1" spc="-6" dirty="0">
                <a:solidFill>
                  <a:schemeClr val="bg1"/>
                </a:solidFill>
                <a:latin typeface="Arial" panose="020B0604020202020204" pitchFamily="34" charset="0"/>
              </a:rPr>
              <a:t>7 </a:t>
            </a:r>
            <a:r>
              <a:rPr lang="en-GB" sz="800" i="1" spc="-6" dirty="0" err="1">
                <a:solidFill>
                  <a:schemeClr val="bg1"/>
                </a:solidFill>
                <a:latin typeface="Arial" panose="020B0604020202020204" pitchFamily="34" charset="0"/>
              </a:rPr>
              <a:t>jours</a:t>
            </a:r>
            <a:endParaRPr lang="en-GB" sz="800" i="1" spc="-6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68" name="OTLSHAPE_T_adf970c834164544b38fe42dc1844a75_JoinedDate">
            <a:extLst>
              <a:ext uri="{FF2B5EF4-FFF2-40B4-BE49-F238E27FC236}">
                <a16:creationId xmlns:a16="http://schemas.microsoft.com/office/drawing/2014/main" id="{930F77FF-DD0D-44B7-8F7B-E8B318EFEECC}"/>
              </a:ext>
            </a:extLst>
          </p:cNvPr>
          <p:cNvSpPr txBox="1"/>
          <p:nvPr>
            <p:custDataLst>
              <p:tags r:id="rId60"/>
            </p:custDataLst>
          </p:nvPr>
        </p:nvSpPr>
        <p:spPr>
          <a:xfrm>
            <a:off x="11253100" y="4262120"/>
            <a:ext cx="685800" cy="12311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800" spc="-8" dirty="0">
                <a:solidFill>
                  <a:schemeClr val="bg1"/>
                </a:solidFill>
                <a:latin typeface="Arial" panose="020B0604020202020204" pitchFamily="34" charset="0"/>
              </a:rPr>
              <a:t>Avril 26</a:t>
            </a:r>
          </a:p>
        </p:txBody>
      </p:sp>
      <p:sp>
        <p:nvSpPr>
          <p:cNvPr id="69" name="OTLSHAPE_T_adf970c834164544b38fe42dc1844a75_Title">
            <a:extLst>
              <a:ext uri="{FF2B5EF4-FFF2-40B4-BE49-F238E27FC236}">
                <a16:creationId xmlns:a16="http://schemas.microsoft.com/office/drawing/2014/main" id="{2AF76F05-0254-4EE3-84B2-A5DE90C5EBB3}"/>
              </a:ext>
            </a:extLst>
          </p:cNvPr>
          <p:cNvSpPr txBox="1"/>
          <p:nvPr>
            <p:custDataLst>
              <p:tags r:id="rId61"/>
            </p:custDataLst>
          </p:nvPr>
        </p:nvSpPr>
        <p:spPr>
          <a:xfrm>
            <a:off x="8526283" y="4247765"/>
            <a:ext cx="1188066" cy="138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900" b="1" spc="-8" dirty="0">
                <a:solidFill>
                  <a:schemeClr val="bg1"/>
                </a:solidFill>
                <a:latin typeface="Arial" panose="020B0604020202020204" pitchFamily="34" charset="0"/>
              </a:rPr>
              <a:t>Programme</a:t>
            </a:r>
          </a:p>
        </p:txBody>
      </p:sp>
      <p:sp>
        <p:nvSpPr>
          <p:cNvPr id="70" name="OTLSHAPE_T_48d7d5ff336d462fbe074aacd41fced8_Shape">
            <a:extLst>
              <a:ext uri="{FF2B5EF4-FFF2-40B4-BE49-F238E27FC236}">
                <a16:creationId xmlns:a16="http://schemas.microsoft.com/office/drawing/2014/main" id="{3FDED4FF-972F-407D-8CFE-1218B8CFBD07}"/>
              </a:ext>
            </a:extLst>
          </p:cNvPr>
          <p:cNvSpPr/>
          <p:nvPr>
            <p:custDataLst>
              <p:tags r:id="rId62"/>
            </p:custDataLst>
          </p:nvPr>
        </p:nvSpPr>
        <p:spPr>
          <a:xfrm>
            <a:off x="9397436" y="4503319"/>
            <a:ext cx="1219200" cy="254000"/>
          </a:xfrm>
          <a:prstGeom prst="rect">
            <a:avLst/>
          </a:prstGeom>
          <a:solidFill>
            <a:schemeClr val="bg1">
              <a:alpha val="26000"/>
            </a:schemeClr>
          </a:solidFill>
          <a:ln w="19050">
            <a:solidFill>
              <a:schemeClr val="bg1"/>
            </a:solidFill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1" name="OTLSHAPE_T_48d7d5ff336d462fbe074aacd41fced8_Duration">
            <a:extLst>
              <a:ext uri="{FF2B5EF4-FFF2-40B4-BE49-F238E27FC236}">
                <a16:creationId xmlns:a16="http://schemas.microsoft.com/office/drawing/2014/main" id="{FF4FD963-C096-42CF-ADF1-BEACDEEFE239}"/>
              </a:ext>
            </a:extLst>
          </p:cNvPr>
          <p:cNvSpPr txBox="1"/>
          <p:nvPr>
            <p:custDataLst>
              <p:tags r:id="rId63"/>
            </p:custDataLst>
          </p:nvPr>
        </p:nvSpPr>
        <p:spPr>
          <a:xfrm>
            <a:off x="8090302" y="4579620"/>
            <a:ext cx="368300" cy="12311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800" i="1" spc="-6" dirty="0">
                <a:solidFill>
                  <a:schemeClr val="bg1"/>
                </a:solidFill>
                <a:latin typeface="Arial" panose="020B0604020202020204" pitchFamily="34" charset="0"/>
              </a:rPr>
              <a:t>7 </a:t>
            </a:r>
            <a:r>
              <a:rPr lang="en-GB" sz="800" i="1" spc="-6" dirty="0" err="1">
                <a:solidFill>
                  <a:schemeClr val="bg1"/>
                </a:solidFill>
                <a:latin typeface="Arial" panose="020B0604020202020204" pitchFamily="34" charset="0"/>
              </a:rPr>
              <a:t>jours</a:t>
            </a:r>
            <a:endParaRPr lang="en-GB" sz="800" i="1" spc="-6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2" name="OTLSHAPE_T_48d7d5ff336d462fbe074aacd41fced8_JoinedDate">
            <a:extLst>
              <a:ext uri="{FF2B5EF4-FFF2-40B4-BE49-F238E27FC236}">
                <a16:creationId xmlns:a16="http://schemas.microsoft.com/office/drawing/2014/main" id="{F0629F3C-23E3-4561-A44C-EEB5B5797BD4}"/>
              </a:ext>
            </a:extLst>
          </p:cNvPr>
          <p:cNvSpPr txBox="1"/>
          <p:nvPr>
            <p:custDataLst>
              <p:tags r:id="rId64"/>
            </p:custDataLst>
          </p:nvPr>
        </p:nvSpPr>
        <p:spPr>
          <a:xfrm>
            <a:off x="11231584" y="4588336"/>
            <a:ext cx="622300" cy="12311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800" spc="-8" dirty="0">
                <a:solidFill>
                  <a:schemeClr val="bg1"/>
                </a:solidFill>
                <a:latin typeface="Arial" panose="020B0604020202020204" pitchFamily="34" charset="0"/>
              </a:rPr>
              <a:t>Avril 29</a:t>
            </a:r>
          </a:p>
        </p:txBody>
      </p:sp>
      <p:sp>
        <p:nvSpPr>
          <p:cNvPr id="73" name="OTLSHAPE_T_48d7d5ff336d462fbe074aacd41fced8_Title">
            <a:extLst>
              <a:ext uri="{FF2B5EF4-FFF2-40B4-BE49-F238E27FC236}">
                <a16:creationId xmlns:a16="http://schemas.microsoft.com/office/drawing/2014/main" id="{E1797238-DFC7-46AF-BE37-0B74B5E537E1}"/>
              </a:ext>
            </a:extLst>
          </p:cNvPr>
          <p:cNvSpPr txBox="1"/>
          <p:nvPr>
            <p:custDataLst>
              <p:tags r:id="rId65"/>
            </p:custDataLst>
          </p:nvPr>
        </p:nvSpPr>
        <p:spPr>
          <a:xfrm>
            <a:off x="9539846" y="4555634"/>
            <a:ext cx="1076789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900" b="1" spc="-8" dirty="0">
                <a:solidFill>
                  <a:schemeClr val="bg1"/>
                </a:solidFill>
                <a:latin typeface="Arial" panose="020B0604020202020204" pitchFamily="34" charset="0"/>
              </a:rPr>
              <a:t>Finalisation + teste</a:t>
            </a:r>
          </a:p>
        </p:txBody>
      </p:sp>
      <p:sp>
        <p:nvSpPr>
          <p:cNvPr id="74" name="OTLSHAPE_T_d1507011f0e3474ea5ec992b59f05503_Shape">
            <a:extLst>
              <a:ext uri="{FF2B5EF4-FFF2-40B4-BE49-F238E27FC236}">
                <a16:creationId xmlns:a16="http://schemas.microsoft.com/office/drawing/2014/main" id="{3D9224BD-00AA-4FDE-9D26-5C62C7C6836C}"/>
              </a:ext>
            </a:extLst>
          </p:cNvPr>
          <p:cNvSpPr/>
          <p:nvPr>
            <p:custDataLst>
              <p:tags r:id="rId66"/>
            </p:custDataLst>
          </p:nvPr>
        </p:nvSpPr>
        <p:spPr>
          <a:xfrm>
            <a:off x="9782039" y="4828540"/>
            <a:ext cx="1422400" cy="254000"/>
          </a:xfrm>
          <a:prstGeom prst="rect">
            <a:avLst/>
          </a:prstGeom>
          <a:solidFill>
            <a:schemeClr val="bg1">
              <a:alpha val="26000"/>
            </a:schemeClr>
          </a:solidFill>
          <a:ln w="19050">
            <a:solidFill>
              <a:schemeClr val="bg1"/>
            </a:solidFill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5" name="OTLSHAPE_T_d1507011f0e3474ea5ec992b59f05503_Duration">
            <a:extLst>
              <a:ext uri="{FF2B5EF4-FFF2-40B4-BE49-F238E27FC236}">
                <a16:creationId xmlns:a16="http://schemas.microsoft.com/office/drawing/2014/main" id="{9FDDCEDF-48E6-4F9A-9C49-7520433AD3E7}"/>
              </a:ext>
            </a:extLst>
          </p:cNvPr>
          <p:cNvSpPr txBox="1"/>
          <p:nvPr>
            <p:custDataLst>
              <p:tags r:id="rId67"/>
            </p:custDataLst>
          </p:nvPr>
        </p:nvSpPr>
        <p:spPr>
          <a:xfrm>
            <a:off x="8080037" y="4905931"/>
            <a:ext cx="368300" cy="12311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800" i="1" spc="-6" dirty="0">
                <a:solidFill>
                  <a:schemeClr val="bg1"/>
                </a:solidFill>
                <a:latin typeface="Arial" panose="020B0604020202020204" pitchFamily="34" charset="0"/>
              </a:rPr>
              <a:t>7 </a:t>
            </a:r>
            <a:r>
              <a:rPr lang="en-GB" sz="800" i="1" spc="-6" dirty="0" err="1">
                <a:solidFill>
                  <a:schemeClr val="bg1"/>
                </a:solidFill>
                <a:latin typeface="Arial" panose="020B0604020202020204" pitchFamily="34" charset="0"/>
              </a:rPr>
              <a:t>jours</a:t>
            </a:r>
            <a:endParaRPr lang="en-GB" sz="800" i="1" spc="-6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6" name="OTLSHAPE_T_d1507011f0e3474ea5ec992b59f05503_JoinedDate">
            <a:extLst>
              <a:ext uri="{FF2B5EF4-FFF2-40B4-BE49-F238E27FC236}">
                <a16:creationId xmlns:a16="http://schemas.microsoft.com/office/drawing/2014/main" id="{3EB9F080-B4E1-4BAA-81DC-7143A911A27A}"/>
              </a:ext>
            </a:extLst>
          </p:cNvPr>
          <p:cNvSpPr txBox="1"/>
          <p:nvPr>
            <p:custDataLst>
              <p:tags r:id="rId68"/>
            </p:custDataLst>
          </p:nvPr>
        </p:nvSpPr>
        <p:spPr>
          <a:xfrm>
            <a:off x="11253100" y="4897120"/>
            <a:ext cx="736600" cy="12311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800" spc="-8" dirty="0">
                <a:solidFill>
                  <a:schemeClr val="bg1"/>
                </a:solidFill>
                <a:latin typeface="Arial" panose="020B0604020202020204" pitchFamily="34" charset="0"/>
              </a:rPr>
              <a:t>Mai 3</a:t>
            </a:r>
          </a:p>
        </p:txBody>
      </p:sp>
      <p:sp>
        <p:nvSpPr>
          <p:cNvPr id="77" name="OTLSHAPE_T_d1507011f0e3474ea5ec992b59f05503_Title">
            <a:extLst>
              <a:ext uri="{FF2B5EF4-FFF2-40B4-BE49-F238E27FC236}">
                <a16:creationId xmlns:a16="http://schemas.microsoft.com/office/drawing/2014/main" id="{1DB62E29-DB38-4E6A-86A9-4CDA6EE4A5C5}"/>
              </a:ext>
            </a:extLst>
          </p:cNvPr>
          <p:cNvSpPr txBox="1"/>
          <p:nvPr>
            <p:custDataLst>
              <p:tags r:id="rId69"/>
            </p:custDataLst>
          </p:nvPr>
        </p:nvSpPr>
        <p:spPr>
          <a:xfrm>
            <a:off x="9779904" y="4889818"/>
            <a:ext cx="1393110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900" b="1" spc="-4" dirty="0">
                <a:solidFill>
                  <a:schemeClr val="bg1"/>
                </a:solidFill>
                <a:latin typeface="Arial" panose="020B0604020202020204" pitchFamily="34" charset="0"/>
              </a:rPr>
              <a:t>Rapport + </a:t>
            </a:r>
            <a:r>
              <a:rPr lang="en-GB" sz="900" b="1" spc="-4" dirty="0" err="1">
                <a:solidFill>
                  <a:schemeClr val="bg1"/>
                </a:solidFill>
                <a:latin typeface="Arial" panose="020B0604020202020204" pitchFamily="34" charset="0"/>
              </a:rPr>
              <a:t>présentation</a:t>
            </a:r>
            <a:endParaRPr lang="en-GB" sz="900" b="1" spc="-4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8" name="OTLSHAPE_TB_00000000000000000000000000000000_TimescaleInterval1">
            <a:extLst>
              <a:ext uri="{FF2B5EF4-FFF2-40B4-BE49-F238E27FC236}">
                <a16:creationId xmlns:a16="http://schemas.microsoft.com/office/drawing/2014/main" id="{011ADA5F-ED81-43D2-B547-9843E8E6E263}"/>
              </a:ext>
            </a:extLst>
          </p:cNvPr>
          <p:cNvSpPr txBox="1"/>
          <p:nvPr>
            <p:custDataLst>
              <p:tags r:id="rId70"/>
            </p:custDataLst>
          </p:nvPr>
        </p:nvSpPr>
        <p:spPr>
          <a:xfrm>
            <a:off x="1415485" y="5467598"/>
            <a:ext cx="448826" cy="14013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000" spc="-18" dirty="0">
                <a:solidFill>
                  <a:schemeClr val="bg1"/>
                </a:solidFill>
                <a:latin typeface="Arial" panose="020B0604020202020204" pitchFamily="34" charset="0"/>
              </a:rPr>
              <a:t>MARS</a:t>
            </a:r>
          </a:p>
        </p:txBody>
      </p:sp>
      <p:sp>
        <p:nvSpPr>
          <p:cNvPr id="79" name="OTLSHAPE_T_48d7d5ff336d462fbe074aacd41fced8_Shape">
            <a:extLst>
              <a:ext uri="{FF2B5EF4-FFF2-40B4-BE49-F238E27FC236}">
                <a16:creationId xmlns:a16="http://schemas.microsoft.com/office/drawing/2014/main" id="{5F624999-2B13-436C-91CE-D9BEA2A555D9}"/>
              </a:ext>
            </a:extLst>
          </p:cNvPr>
          <p:cNvSpPr/>
          <p:nvPr>
            <p:custDataLst>
              <p:tags r:id="rId71"/>
            </p:custDataLst>
          </p:nvPr>
        </p:nvSpPr>
        <p:spPr>
          <a:xfrm>
            <a:off x="8457760" y="4196675"/>
            <a:ext cx="1219200" cy="254000"/>
          </a:xfrm>
          <a:prstGeom prst="rect">
            <a:avLst/>
          </a:prstGeom>
          <a:solidFill>
            <a:schemeClr val="bg1">
              <a:alpha val="26000"/>
            </a:schemeClr>
          </a:solidFill>
          <a:ln w="19050">
            <a:solidFill>
              <a:schemeClr val="bg1"/>
            </a:solidFill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C069BCB1-CE8D-4CFA-898E-4D9F8F1CE6AF}"/>
              </a:ext>
            </a:extLst>
          </p:cNvPr>
          <p:cNvSpPr txBox="1"/>
          <p:nvPr/>
        </p:nvSpPr>
        <p:spPr>
          <a:xfrm>
            <a:off x="52970" y="190499"/>
            <a:ext cx="121920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fr-FR" sz="4400" dirty="0">
                <a:solidFill>
                  <a:schemeClr val="bg1"/>
                </a:solidFill>
                <a:latin typeface="Bebas Neue" panose="020B0606020202050201" pitchFamily="34" charset="0"/>
                <a:cs typeface="Times New Roman" panose="02020603050405020304" pitchFamily="18" charset="0"/>
              </a:rPr>
              <a:t>Planning</a:t>
            </a:r>
          </a:p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157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73CDA8EF-F73B-4BF5-BBD0-17C787171B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" t="7944" r="-119" b="7944"/>
          <a:stretch/>
        </p:blipFill>
        <p:spPr>
          <a:xfrm>
            <a:off x="0" y="0"/>
            <a:ext cx="122301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E1419EC-5ED2-4B33-AA3A-FE9F17A11B05}"/>
              </a:ext>
            </a:extLst>
          </p:cNvPr>
          <p:cNvSpPr/>
          <p:nvPr/>
        </p:nvSpPr>
        <p:spPr>
          <a:xfrm>
            <a:off x="0" y="0"/>
            <a:ext cx="12237439" cy="68580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721846-38E0-E846-B1B3-3F52E30CC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9099"/>
            <a:ext cx="12192000" cy="775597"/>
          </a:xfrm>
        </p:spPr>
        <p:txBody>
          <a:bodyPr/>
          <a:lstStyle/>
          <a:p>
            <a:pPr algn="ctr"/>
            <a:r>
              <a:rPr lang="fr-FR" altLang="fr-FR" sz="4800" dirty="0">
                <a:solidFill>
                  <a:schemeClr val="bg1"/>
                </a:solidFill>
                <a:latin typeface="Bebas Neue" panose="020B0606020202050201" pitchFamily="34" charset="0"/>
              </a:rPr>
              <a:t>Présentation Composants</a:t>
            </a:r>
            <a:endParaRPr lang="fr-FR" sz="48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6A80F4-73D2-2B44-8021-3F9581DE31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6038" y="1757933"/>
            <a:ext cx="6087838" cy="43129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>
                <a:solidFill>
                  <a:schemeClr val="bg1"/>
                </a:solidFill>
                <a:latin typeface="GeosansLight" panose="02000603020000020003" pitchFamily="2" charset="0"/>
                <a:ea typeface="+mj-ea"/>
                <a:cs typeface="+mj-cs"/>
              </a:rPr>
              <a:t>L'ESP32 est une puce combinée Wi-Fi et Bluetooth unique à 2,4 GHz conçue avec le TSMC ultra-basse consommation</a:t>
            </a:r>
          </a:p>
          <a:p>
            <a:pPr marL="0" indent="0">
              <a:buNone/>
            </a:pPr>
            <a:endParaRPr lang="fr-FR" dirty="0">
              <a:solidFill>
                <a:schemeClr val="bg1"/>
              </a:solidFill>
              <a:latin typeface="GeosansLight" panose="02000603020000020003" pitchFamily="2" charset="0"/>
              <a:ea typeface="+mj-ea"/>
              <a:cs typeface="+mj-cs"/>
            </a:endParaRPr>
          </a:p>
          <a:p>
            <a:pPr marL="0" indent="0">
              <a:buNone/>
            </a:pPr>
            <a:r>
              <a:rPr lang="fr-FR" dirty="0">
                <a:solidFill>
                  <a:schemeClr val="bg1"/>
                </a:solidFill>
                <a:latin typeface="GeosansLight" panose="02000603020000020003" pitchFamily="2" charset="0"/>
              </a:rPr>
              <a:t>C’est une carte électronique équipée d'un microcontrôleur, l</a:t>
            </a:r>
            <a:r>
              <a:rPr lang="fr-FR" dirty="0">
                <a:solidFill>
                  <a:schemeClr val="bg1"/>
                </a:solidFill>
                <a:latin typeface="GeosansLight" panose="02000603020000020003" pitchFamily="2" charset="0"/>
                <a:ea typeface="+mj-ea"/>
                <a:cs typeface="+mj-cs"/>
              </a:rPr>
              <a:t>’esp32 peut très bien joue le rôle d’une carte Arduino </a:t>
            </a:r>
            <a:r>
              <a:rPr lang="en-US" noProof="1">
                <a:solidFill>
                  <a:schemeClr val="bg1"/>
                </a:solidFill>
                <a:latin typeface="GeosansLight" panose="02000603020000020003" pitchFamily="2" charset="0"/>
                <a:ea typeface="+mj-ea"/>
                <a:cs typeface="+mj-cs"/>
              </a:rPr>
              <a:t>.</a:t>
            </a:r>
          </a:p>
          <a:p>
            <a:pPr marL="0" indent="0">
              <a:buNone/>
            </a:pPr>
            <a:endParaRPr lang="en-US" noProof="1">
              <a:solidFill>
                <a:schemeClr val="bg1"/>
              </a:solidFill>
              <a:latin typeface="GeosansLight" panose="02000603020000020003" pitchFamily="2" charset="0"/>
              <a:ea typeface="+mj-ea"/>
              <a:cs typeface="+mj-cs"/>
            </a:endParaRPr>
          </a:p>
          <a:p>
            <a:pPr marL="0" indent="0">
              <a:buNone/>
            </a:pPr>
            <a:r>
              <a:rPr lang="fr-FR" dirty="0">
                <a:solidFill>
                  <a:schemeClr val="bg1"/>
                </a:solidFill>
                <a:latin typeface="GeosansLight" panose="02000603020000020003" pitchFamily="2" charset="0"/>
              </a:rPr>
              <a:t>Ce microcontrôleur dispose d'interfaces Wifi, Bluetooth</a:t>
            </a:r>
            <a:r>
              <a:rPr lang="en-US" noProof="1">
                <a:solidFill>
                  <a:schemeClr val="bg1"/>
                </a:solidFill>
                <a:latin typeface="GeosansLight" panose="02000603020000020003" pitchFamily="2" charset="0"/>
                <a:ea typeface="+mj-ea"/>
                <a:cs typeface="+mj-cs"/>
              </a:rPr>
              <a:t> et Lora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8E8CFB-A45E-4B60-8E6F-337C3E2C5C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702D72-7D3B-425C-A313-6FA58D5A7031}"/>
              </a:ext>
            </a:extLst>
          </p:cNvPr>
          <p:cNvSpPr/>
          <p:nvPr/>
        </p:nvSpPr>
        <p:spPr>
          <a:xfrm>
            <a:off x="2002217" y="5424531"/>
            <a:ext cx="1846980" cy="646331"/>
          </a:xfrm>
          <a:prstGeom prst="rect">
            <a:avLst/>
          </a:prstGeom>
          <a:solidFill>
            <a:schemeClr val="bg1">
              <a:alpha val="8000"/>
            </a:schemeClr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3600" noProof="1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ESP32 TTGO</a:t>
            </a:r>
          </a:p>
        </p:txBody>
      </p:sp>
      <p:sp>
        <p:nvSpPr>
          <p:cNvPr id="17" name="Date Placeholder 17">
            <a:extLst>
              <a:ext uri="{FF2B5EF4-FFF2-40B4-BE49-F238E27FC236}">
                <a16:creationId xmlns:a16="http://schemas.microsoft.com/office/drawing/2014/main" id="{BD3C6731-0955-4E1D-98C2-F413528A932D}"/>
              </a:ext>
            </a:extLst>
          </p:cNvPr>
          <p:cNvSpPr txBox="1">
            <a:spLocks/>
          </p:cNvSpPr>
          <p:nvPr/>
        </p:nvSpPr>
        <p:spPr>
          <a:xfrm>
            <a:off x="19632" y="6382928"/>
            <a:ext cx="2906075" cy="513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Serrure </a:t>
            </a:r>
            <a:r>
              <a:rPr lang="fr-FR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connectée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5168F5FD-BDFA-48C6-A34F-BB00FBC9DD50}"/>
              </a:ext>
            </a:extLst>
          </p:cNvPr>
          <p:cNvSpPr txBox="1">
            <a:spLocks/>
          </p:cNvSpPr>
          <p:nvPr/>
        </p:nvSpPr>
        <p:spPr>
          <a:xfrm>
            <a:off x="10325682" y="6382928"/>
            <a:ext cx="2906075" cy="513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BENALLAL - BENKHIRA</a:t>
            </a:r>
          </a:p>
        </p:txBody>
      </p:sp>
      <p:pic>
        <p:nvPicPr>
          <p:cNvPr id="1028" name="Picture 4" descr="RÃ©sultat de recherche d'images pour &quot;ESP32 TTGO oled&quot;">
            <a:extLst>
              <a:ext uri="{FF2B5EF4-FFF2-40B4-BE49-F238E27FC236}">
                <a16:creationId xmlns:a16="http://schemas.microsoft.com/office/drawing/2014/main" id="{535B39EA-D342-4ACC-BF5A-AFCD3719A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72571" y1="67470" x2="72571" y2="67470"/>
                        <a14:foregroundMark x1="76000" y1="68373" x2="76000" y2="68373"/>
                        <a14:foregroundMark x1="76000" y1="68373" x2="76000" y2="68373"/>
                        <a14:foregroundMark x1="30571" y1="26807" x2="30571" y2="26807"/>
                        <a14:foregroundMark x1="32286" y1="23494" x2="32286" y2="23494"/>
                        <a14:foregroundMark x1="33429" y1="23494" x2="33429" y2="23494"/>
                        <a14:foregroundMark x1="27429" y1="25904" x2="27429" y2="25904"/>
                        <a14:foregroundMark x1="19714" y1="32229" x2="19714" y2="32229"/>
                        <a14:foregroundMark x1="41143" y1="17470" x2="41143" y2="174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38" y="1253795"/>
            <a:ext cx="4546762" cy="4312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41435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43551D2B-F8F8-459A-BDAF-5D0A67553F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" t="7944" r="-119" b="7944"/>
          <a:stretch/>
        </p:blipFill>
        <p:spPr>
          <a:xfrm>
            <a:off x="0" y="0"/>
            <a:ext cx="122301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8A75772-806E-44F4-8C5F-33D88B4DE9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Date Placeholder 17">
            <a:extLst>
              <a:ext uri="{FF2B5EF4-FFF2-40B4-BE49-F238E27FC236}">
                <a16:creationId xmlns:a16="http://schemas.microsoft.com/office/drawing/2014/main" id="{71F7A937-370E-4320-88A3-263A30F469AA}"/>
              </a:ext>
            </a:extLst>
          </p:cNvPr>
          <p:cNvSpPr txBox="1">
            <a:spLocks/>
          </p:cNvSpPr>
          <p:nvPr/>
        </p:nvSpPr>
        <p:spPr>
          <a:xfrm>
            <a:off x="1660157" y="6322124"/>
            <a:ext cx="10287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3E204A2-E75A-496F-BCA8-5F7FF7B8DFCC}"/>
              </a:ext>
            </a:extLst>
          </p:cNvPr>
          <p:cNvCxnSpPr>
            <a:cxnSpLocks/>
          </p:cNvCxnSpPr>
          <p:nvPr/>
        </p:nvCxnSpPr>
        <p:spPr>
          <a:xfrm>
            <a:off x="4392669" y="588220"/>
            <a:ext cx="302" cy="574841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2361E6AC-1B3A-4B07-8084-6CC4BBA7DDB2}"/>
              </a:ext>
            </a:extLst>
          </p:cNvPr>
          <p:cNvCxnSpPr>
            <a:cxnSpLocks/>
          </p:cNvCxnSpPr>
          <p:nvPr/>
        </p:nvCxnSpPr>
        <p:spPr>
          <a:xfrm>
            <a:off x="325652" y="581252"/>
            <a:ext cx="0" cy="576738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8489FF99-9E70-4E3B-A805-0CEF57EB3D7D}"/>
              </a:ext>
            </a:extLst>
          </p:cNvPr>
          <p:cNvCxnSpPr>
            <a:cxnSpLocks/>
          </p:cNvCxnSpPr>
          <p:nvPr/>
        </p:nvCxnSpPr>
        <p:spPr>
          <a:xfrm>
            <a:off x="8697534" y="602505"/>
            <a:ext cx="0" cy="57341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26BB8583-28D9-41FF-8772-A6CEE900A5A0}"/>
              </a:ext>
            </a:extLst>
          </p:cNvPr>
          <p:cNvCxnSpPr>
            <a:cxnSpLocks/>
          </p:cNvCxnSpPr>
          <p:nvPr/>
        </p:nvCxnSpPr>
        <p:spPr>
          <a:xfrm flipH="1">
            <a:off x="11842694" y="581252"/>
            <a:ext cx="5264" cy="575538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E4CA651C-C81C-4523-81C9-136843C7DF43}"/>
              </a:ext>
            </a:extLst>
          </p:cNvPr>
          <p:cNvCxnSpPr>
            <a:cxnSpLocks/>
          </p:cNvCxnSpPr>
          <p:nvPr/>
        </p:nvCxnSpPr>
        <p:spPr>
          <a:xfrm flipH="1">
            <a:off x="320916" y="4867954"/>
            <a:ext cx="115270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BB1D1FDB-87AF-458D-A3AF-3B208EE3442B}"/>
              </a:ext>
            </a:extLst>
          </p:cNvPr>
          <p:cNvCxnSpPr>
            <a:cxnSpLocks/>
          </p:cNvCxnSpPr>
          <p:nvPr/>
        </p:nvCxnSpPr>
        <p:spPr>
          <a:xfrm flipH="1">
            <a:off x="320915" y="1448944"/>
            <a:ext cx="115270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86464B88-A507-497B-8D66-BFF9DAFF8EA0}"/>
              </a:ext>
            </a:extLst>
          </p:cNvPr>
          <p:cNvCxnSpPr>
            <a:cxnSpLocks/>
          </p:cNvCxnSpPr>
          <p:nvPr/>
        </p:nvCxnSpPr>
        <p:spPr>
          <a:xfrm flipH="1">
            <a:off x="318752" y="595362"/>
            <a:ext cx="1152834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9AECCC3A-1A72-40E6-9FBE-056FDBC1252D}"/>
              </a:ext>
            </a:extLst>
          </p:cNvPr>
          <p:cNvCxnSpPr>
            <a:cxnSpLocks/>
          </p:cNvCxnSpPr>
          <p:nvPr/>
        </p:nvCxnSpPr>
        <p:spPr>
          <a:xfrm flipH="1">
            <a:off x="318752" y="6336638"/>
            <a:ext cx="1153942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747A4DD3-3472-4F4C-9695-AF7FB2C7FD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99A4E8-7FAA-7646-A450-A639C9828C82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7069" y="4934408"/>
            <a:ext cx="3661558" cy="1448517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atin typeface="GeosansLight" panose="02000603020000020003" pitchFamily="2" charset="0"/>
              </a:rPr>
              <a:t>Permet la collecte des empreintes digitales, l'enregistrement des empreintes digitales, la comparaison des empreintes digitales et la recherche d'empreintes digitales.</a:t>
            </a:r>
            <a:endParaRPr lang="fr-FR" b="1" dirty="0">
              <a:latin typeface="GeosansLight" panose="02000603020000020003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EB3CF0-9C06-1549-8736-4CEC7AC19AE5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4469726" y="4895559"/>
            <a:ext cx="4188802" cy="13746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fr-FR" sz="2000" dirty="0">
                <a:latin typeface="GeosansLight" panose="02000603020000020003" pitchFamily="2" charset="0"/>
              </a:rPr>
              <a:t>Un servomoteur est un système qui a pour but de produire un mouvement précis en réponse à une commande externe.</a:t>
            </a:r>
            <a:endParaRPr lang="en-US" sz="2000" noProof="1">
              <a:latin typeface="GeosansLight" panose="02000603020000020003" pitchFamily="2" charset="0"/>
            </a:endParaRPr>
          </a:p>
        </p:txBody>
      </p:sp>
      <p:sp>
        <p:nvSpPr>
          <p:cNvPr id="9" name="Date Placeholder 17">
            <a:extLst>
              <a:ext uri="{FF2B5EF4-FFF2-40B4-BE49-F238E27FC236}">
                <a16:creationId xmlns:a16="http://schemas.microsoft.com/office/drawing/2014/main" id="{D4E5C4B9-76CD-4A19-8AD4-752488028364}"/>
              </a:ext>
            </a:extLst>
          </p:cNvPr>
          <p:cNvSpPr txBox="1">
            <a:spLocks/>
          </p:cNvSpPr>
          <p:nvPr/>
        </p:nvSpPr>
        <p:spPr>
          <a:xfrm>
            <a:off x="1755407" y="6245924"/>
            <a:ext cx="10287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3094" name="Picture 22" descr="RÃ©sultat de recherche d'images pour &quot;pile 9v&quot;">
            <a:extLst>
              <a:ext uri="{FF2B5EF4-FFF2-40B4-BE49-F238E27FC236}">
                <a16:creationId xmlns:a16="http://schemas.microsoft.com/office/drawing/2014/main" id="{0B3455B8-9802-4D80-ABA5-687E3ABA0613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210" r="89790">
                        <a14:foregroundMark x1="61000" y1="29750" x2="40750" y2="30250"/>
                        <a14:foregroundMark x1="64500" y1="26250" x2="64000" y2="36500"/>
                        <a14:foregroundMark x1="54500" y1="20000" x2="54500" y2="20000"/>
                        <a14:foregroundMark x1="34250" y1="24000" x2="34250" y2="2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" r="262"/>
          <a:stretch>
            <a:fillRect/>
          </a:stretch>
        </p:blipFill>
        <p:spPr bwMode="auto">
          <a:xfrm>
            <a:off x="8420396" y="1109412"/>
            <a:ext cx="3917950" cy="393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2148F21-07D8-420B-B943-A083EC9A3D75}"/>
              </a:ext>
            </a:extLst>
          </p:cNvPr>
          <p:cNvSpPr/>
          <p:nvPr/>
        </p:nvSpPr>
        <p:spPr>
          <a:xfrm>
            <a:off x="364326" y="681115"/>
            <a:ext cx="3988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Bebas Neue" panose="020B0606020202050201" pitchFamily="34" charset="0"/>
              </a:rPr>
              <a:t>Module d'identification du </a:t>
            </a:r>
          </a:p>
          <a:p>
            <a:pPr algn="ctr"/>
            <a:r>
              <a:rPr lang="fr-FR" sz="2000" dirty="0">
                <a:solidFill>
                  <a:schemeClr val="bg1"/>
                </a:solidFill>
                <a:latin typeface="Bebas Neue" panose="020B0606020202050201" pitchFamily="34" charset="0"/>
              </a:rPr>
              <a:t>lecteur d'empreintes digitales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FAC4C8-94B6-4205-9BBE-F28C63425798}"/>
              </a:ext>
            </a:extLst>
          </p:cNvPr>
          <p:cNvSpPr/>
          <p:nvPr/>
        </p:nvSpPr>
        <p:spPr>
          <a:xfrm>
            <a:off x="4431644" y="728471"/>
            <a:ext cx="42553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noProof="1">
                <a:solidFill>
                  <a:schemeClr val="bg1"/>
                </a:solidFill>
                <a:latin typeface="Bebas Neue" panose="020B0606020202050201" pitchFamily="34" charset="0"/>
              </a:rPr>
              <a:t>Servo moteur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07A640-F03E-4D96-B8D4-79177E671FC0}"/>
              </a:ext>
            </a:extLst>
          </p:cNvPr>
          <p:cNvSpPr/>
          <p:nvPr/>
        </p:nvSpPr>
        <p:spPr>
          <a:xfrm>
            <a:off x="8726023" y="679013"/>
            <a:ext cx="3101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noProof="1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Pile 9v</a:t>
            </a:r>
          </a:p>
        </p:txBody>
      </p:sp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D7B6E947-5BB5-468D-A7FC-F51E9EDD32C3}"/>
              </a:ext>
            </a:extLst>
          </p:cNvPr>
          <p:cNvSpPr txBox="1">
            <a:spLocks/>
          </p:cNvSpPr>
          <p:nvPr/>
        </p:nvSpPr>
        <p:spPr>
          <a:xfrm>
            <a:off x="8984523" y="4989185"/>
            <a:ext cx="2682317" cy="76694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fr-FR" noProof="1">
                <a:latin typeface="GeosansLight" panose="02000603020000020003" pitchFamily="2" charset="0"/>
              </a:rPr>
              <a:t>Permet d’alimenter la carte Arduino.</a:t>
            </a:r>
          </a:p>
        </p:txBody>
      </p:sp>
      <p:sp>
        <p:nvSpPr>
          <p:cNvPr id="37" name="Date Placeholder 17">
            <a:extLst>
              <a:ext uri="{FF2B5EF4-FFF2-40B4-BE49-F238E27FC236}">
                <a16:creationId xmlns:a16="http://schemas.microsoft.com/office/drawing/2014/main" id="{0EF4158B-EB4C-42CD-B033-829784E4246E}"/>
              </a:ext>
            </a:extLst>
          </p:cNvPr>
          <p:cNvSpPr txBox="1">
            <a:spLocks/>
          </p:cNvSpPr>
          <p:nvPr/>
        </p:nvSpPr>
        <p:spPr>
          <a:xfrm>
            <a:off x="19632" y="6382928"/>
            <a:ext cx="2906075" cy="513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Serrure </a:t>
            </a:r>
            <a:r>
              <a:rPr lang="fr-FR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connectée</a:t>
            </a:r>
          </a:p>
        </p:txBody>
      </p:sp>
      <p:sp>
        <p:nvSpPr>
          <p:cNvPr id="38" name="Date Placeholder 17">
            <a:extLst>
              <a:ext uri="{FF2B5EF4-FFF2-40B4-BE49-F238E27FC236}">
                <a16:creationId xmlns:a16="http://schemas.microsoft.com/office/drawing/2014/main" id="{429E05FC-61F1-4997-AA18-43C6E1B0B8BB}"/>
              </a:ext>
            </a:extLst>
          </p:cNvPr>
          <p:cNvSpPr txBox="1">
            <a:spLocks/>
          </p:cNvSpPr>
          <p:nvPr/>
        </p:nvSpPr>
        <p:spPr>
          <a:xfrm>
            <a:off x="10325682" y="6382928"/>
            <a:ext cx="2906075" cy="513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BENALLAL - BENKHIRA</a:t>
            </a:r>
          </a:p>
        </p:txBody>
      </p:sp>
      <p:pic>
        <p:nvPicPr>
          <p:cNvPr id="27" name="Picture 16" descr="RÃ©sultat de recherche d'images pour &quot;capteur empreinte digitale arduino&quot;">
            <a:extLst>
              <a:ext uri="{FF2B5EF4-FFF2-40B4-BE49-F238E27FC236}">
                <a16:creationId xmlns:a16="http://schemas.microsoft.com/office/drawing/2014/main" id="{7D83F412-52F2-492D-99B2-59E14A589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05" b="89905" l="17429" r="80143">
                        <a14:foregroundMark x1="75571" y1="36571" x2="80143" y2="53905"/>
                        <a14:foregroundMark x1="21143" y1="65143" x2="21143" y2="65143"/>
                        <a14:foregroundMark x1="19714" y1="69905" x2="19714" y2="69905"/>
                        <a14:foregroundMark x1="17857" y1="66095" x2="17857" y2="66095"/>
                        <a14:foregroundMark x1="17429" y1="70286" x2="17429" y2="70286"/>
                        <a14:foregroundMark x1="27429" y1="63429" x2="27429" y2="63429"/>
                        <a14:foregroundMark x1="38143" y1="45333" x2="38143" y2="45333"/>
                        <a14:foregroundMark x1="53571" y1="27810" x2="53571" y2="27810"/>
                        <a14:foregroundMark x1="62000" y1="25524" x2="62000" y2="25524"/>
                        <a14:foregroundMark x1="66714" y1="30095" x2="66714" y2="30095"/>
                        <a14:foregroundMark x1="60571" y1="27238" x2="60571" y2="27238"/>
                        <a14:foregroundMark x1="25429" y1="59238" x2="25429" y2="59238"/>
                        <a14:foregroundMark x1="26143" y1="58476" x2="26143" y2="58476"/>
                        <a14:foregroundMark x1="22143" y1="62857" x2="22143" y2="62857"/>
                        <a14:foregroundMark x1="22857" y1="62095" x2="22857" y2="62095"/>
                        <a14:backgroundMark x1="38714" y1="43048" x2="38714" y2="43048"/>
                        <a14:backgroundMark x1="43571" y1="36952" x2="43571" y2="36952"/>
                        <a14:backgroundMark x1="25857" y1="59810" x2="25857" y2="59810"/>
                        <a14:backgroundMark x1="26714" y1="58857" x2="26714" y2="58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764" r="16764"/>
          <a:stretch>
            <a:fillRect/>
          </a:stretch>
        </p:blipFill>
        <p:spPr bwMode="auto">
          <a:xfrm>
            <a:off x="481872" y="939656"/>
            <a:ext cx="3489698" cy="393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C0D88060-A3B0-4BCB-A52B-515A9DCBE5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154" b="98077" l="6000" r="95600">
                        <a14:foregroundMark x1="89200" y1="26538" x2="89200" y2="26538"/>
                        <a14:foregroundMark x1="94000" y1="26154" x2="94000" y2="26154"/>
                        <a14:foregroundMark x1="88800" y1="20000" x2="88800" y2="20000"/>
                        <a14:foregroundMark x1="94400" y1="16538" x2="94400" y2="16538"/>
                        <a14:foregroundMark x1="85600" y1="13077" x2="85600" y2="13077"/>
                        <a14:foregroundMark x1="95600" y1="15769" x2="95600" y2="15769"/>
                        <a14:foregroundMark x1="83200" y1="5769" x2="83200" y2="5769"/>
                        <a14:foregroundMark x1="84000" y1="1154" x2="84000" y2="1154"/>
                        <a14:foregroundMark x1="14400" y1="89615" x2="14400" y2="89615"/>
                        <a14:foregroundMark x1="6000" y1="98077" x2="6000" y2="98077"/>
                        <a14:foregroundMark x1="21200" y1="84615" x2="21200" y2="84615"/>
                        <a14:foregroundMark x1="75600" y1="10385" x2="75600" y2="10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070" y="1539659"/>
            <a:ext cx="3185227" cy="331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05154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C2FB8B3-481E-40F8-AB2E-F464BAEFA1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C3BB49-87A7-4C0D-9C6A-D5E71686B7FD}"/>
              </a:ext>
            </a:extLst>
          </p:cNvPr>
          <p:cNvSpPr/>
          <p:nvPr/>
        </p:nvSpPr>
        <p:spPr>
          <a:xfrm>
            <a:off x="1" y="27604"/>
            <a:ext cx="12175350" cy="6844198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9D0BC5D-4DE0-4B04-BB07-A9A753C53BE8}"/>
              </a:ext>
            </a:extLst>
          </p:cNvPr>
          <p:cNvSpPr txBox="1"/>
          <p:nvPr/>
        </p:nvSpPr>
        <p:spPr>
          <a:xfrm>
            <a:off x="33338" y="325120"/>
            <a:ext cx="121253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solidFill>
                  <a:schemeClr val="bg1"/>
                </a:solidFill>
                <a:latin typeface="Bebas Neue" panose="020B0606020202050201" pitchFamily="34" charset="0"/>
              </a:rPr>
              <a:t>Programme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B732BD-1382-46FB-B254-E6B3B717024D}"/>
              </a:ext>
            </a:extLst>
          </p:cNvPr>
          <p:cNvSpPr/>
          <p:nvPr/>
        </p:nvSpPr>
        <p:spPr>
          <a:xfrm>
            <a:off x="-33318" y="6461064"/>
            <a:ext cx="1645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Bebas Neue" panose="020B0606020202050201" pitchFamily="34" charset="0"/>
              </a:rPr>
              <a:t>Serrure</a:t>
            </a:r>
            <a:r>
              <a:rPr lang="en-US" dirty="0">
                <a:solidFill>
                  <a:schemeClr val="bg1"/>
                </a:solidFill>
                <a:latin typeface="Bebas Neue" panose="020B0606020202050201" pitchFamily="34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connectée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1CFC47-C3B0-4EE3-BB9A-A41435FCE651}"/>
              </a:ext>
            </a:extLst>
          </p:cNvPr>
          <p:cNvSpPr/>
          <p:nvPr/>
        </p:nvSpPr>
        <p:spPr>
          <a:xfrm>
            <a:off x="10489929" y="6474866"/>
            <a:ext cx="1718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BENALLAL - BENKHIRA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A924AD-93FE-4DE5-B11A-71C321CBCA3F}"/>
              </a:ext>
            </a:extLst>
          </p:cNvPr>
          <p:cNvSpPr/>
          <p:nvPr/>
        </p:nvSpPr>
        <p:spPr>
          <a:xfrm>
            <a:off x="33338" y="1467435"/>
            <a:ext cx="2348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LECTEUR D’EMPREINTE DEGITAL</a:t>
            </a:r>
            <a:endParaRPr lang="fr-FR" dirty="0"/>
          </a:p>
        </p:txBody>
      </p:sp>
      <p:pic>
        <p:nvPicPr>
          <p:cNvPr id="10" name="Image 9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37F655F2-81C7-40FD-9A86-AFBF281D5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44" y="1921837"/>
            <a:ext cx="4270343" cy="4168803"/>
          </a:xfrm>
          <a:prstGeom prst="rect">
            <a:avLst/>
          </a:prstGeom>
        </p:spPr>
      </p:pic>
      <p:sp>
        <p:nvSpPr>
          <p:cNvPr id="11" name="Étoile : 5 branches 10">
            <a:extLst>
              <a:ext uri="{FF2B5EF4-FFF2-40B4-BE49-F238E27FC236}">
                <a16:creationId xmlns:a16="http://schemas.microsoft.com/office/drawing/2014/main" id="{9DDB04E5-FE47-41D6-8CFB-5433A9D25860}"/>
              </a:ext>
            </a:extLst>
          </p:cNvPr>
          <p:cNvSpPr/>
          <p:nvPr/>
        </p:nvSpPr>
        <p:spPr>
          <a:xfrm>
            <a:off x="5728968" y="2113997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Étoile : 5 branches 11">
            <a:extLst>
              <a:ext uri="{FF2B5EF4-FFF2-40B4-BE49-F238E27FC236}">
                <a16:creationId xmlns:a16="http://schemas.microsoft.com/office/drawing/2014/main" id="{DF33DF4E-6DAA-4D62-86FA-502F0B33C801}"/>
              </a:ext>
            </a:extLst>
          </p:cNvPr>
          <p:cNvSpPr/>
          <p:nvPr/>
        </p:nvSpPr>
        <p:spPr>
          <a:xfrm>
            <a:off x="5726513" y="5621890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Étoile : 5 branches 12">
            <a:extLst>
              <a:ext uri="{FF2B5EF4-FFF2-40B4-BE49-F238E27FC236}">
                <a16:creationId xmlns:a16="http://schemas.microsoft.com/office/drawing/2014/main" id="{6D9DBFFF-AD4B-488B-A998-2D4722CD5C0B}"/>
              </a:ext>
            </a:extLst>
          </p:cNvPr>
          <p:cNvSpPr/>
          <p:nvPr/>
        </p:nvSpPr>
        <p:spPr>
          <a:xfrm>
            <a:off x="5726512" y="3867943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602917F-4B99-4D89-BF4A-C326C5CD2974}"/>
              </a:ext>
            </a:extLst>
          </p:cNvPr>
          <p:cNvSpPr txBox="1"/>
          <p:nvPr/>
        </p:nvSpPr>
        <p:spPr>
          <a:xfrm>
            <a:off x="6172412" y="2064514"/>
            <a:ext cx="5630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CONFIGURATION DU LOGICIEL SFG DEMO AVANT DE PROGRAMMER. 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8A561EA-1E43-4BA1-AF04-726FDD50EE15}"/>
              </a:ext>
            </a:extLst>
          </p:cNvPr>
          <p:cNvSpPr txBox="1"/>
          <p:nvPr/>
        </p:nvSpPr>
        <p:spPr>
          <a:xfrm>
            <a:off x="6172412" y="3733874"/>
            <a:ext cx="5140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Logiciel permettant d'enregistrer, scanner et  tester les empreintes du capteur. </a:t>
            </a:r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CEE0240-23DF-4ABA-867D-1DAD2762421E}"/>
              </a:ext>
            </a:extLst>
          </p:cNvPr>
          <p:cNvSpPr txBox="1"/>
          <p:nvPr/>
        </p:nvSpPr>
        <p:spPr>
          <a:xfrm>
            <a:off x="6172412" y="5578633"/>
            <a:ext cx="5213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ENREGISTER des empreintes avant de lancer le programme.</a:t>
            </a:r>
          </a:p>
        </p:txBody>
      </p:sp>
    </p:spTree>
    <p:extLst>
      <p:ext uri="{BB962C8B-B14F-4D97-AF65-F5344CB8AC3E}">
        <p14:creationId xmlns:p14="http://schemas.microsoft.com/office/powerpoint/2010/main" val="70168470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689</Words>
  <Application>Microsoft Office PowerPoint</Application>
  <PresentationFormat>Grand écran</PresentationFormat>
  <Paragraphs>181</Paragraphs>
  <Slides>17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5" baseType="lpstr">
      <vt:lpstr>Arial</vt:lpstr>
      <vt:lpstr>Bebas Neue</vt:lpstr>
      <vt:lpstr>Calibri</vt:lpstr>
      <vt:lpstr>Calibri Light</vt:lpstr>
      <vt:lpstr>GeosansLight</vt:lpstr>
      <vt:lpstr>Open Sans</vt:lpstr>
      <vt:lpstr>Times New Roman</vt:lpstr>
      <vt:lpstr>Office Theme</vt:lpstr>
      <vt:lpstr>Serrure connectée</vt:lpstr>
      <vt:lpstr>Présentation PowerPoint</vt:lpstr>
      <vt:lpstr>Présentation PowerPoint</vt:lpstr>
      <vt:lpstr>Objectifs</vt:lpstr>
      <vt:lpstr>Objectifs</vt:lpstr>
      <vt:lpstr>Présentation PowerPoint</vt:lpstr>
      <vt:lpstr>Présentation Composants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Conclusion</vt:lpstr>
      <vt:lpstr>AMELIORATIONs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Serrure connectée</dc:title>
  <dc:creator>Ayoub Benallal</dc:creator>
  <cp:lastModifiedBy>Ayoub Benallal</cp:lastModifiedBy>
  <cp:revision>11</cp:revision>
  <dcterms:created xsi:type="dcterms:W3CDTF">2019-05-02T17:49:13Z</dcterms:created>
  <dcterms:modified xsi:type="dcterms:W3CDTF">2019-05-02T19:17:10Z</dcterms:modified>
</cp:coreProperties>
</file>